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3" r:id="rId1"/>
  </p:sldMasterIdLst>
  <p:notesMasterIdLst>
    <p:notesMasterId r:id="rId35"/>
  </p:notesMasterIdLst>
  <p:sldIdLst>
    <p:sldId id="256" r:id="rId2"/>
    <p:sldId id="302" r:id="rId3"/>
    <p:sldId id="353" r:id="rId4"/>
    <p:sldId id="354" r:id="rId5"/>
    <p:sldId id="368" r:id="rId6"/>
    <p:sldId id="303" r:id="rId7"/>
    <p:sldId id="376" r:id="rId8"/>
    <p:sldId id="304" r:id="rId9"/>
    <p:sldId id="369" r:id="rId10"/>
    <p:sldId id="306" r:id="rId11"/>
    <p:sldId id="377" r:id="rId12"/>
    <p:sldId id="351" r:id="rId13"/>
    <p:sldId id="352" r:id="rId14"/>
    <p:sldId id="362" r:id="rId15"/>
    <p:sldId id="371" r:id="rId16"/>
    <p:sldId id="372" r:id="rId17"/>
    <p:sldId id="370" r:id="rId18"/>
    <p:sldId id="360" r:id="rId19"/>
    <p:sldId id="378" r:id="rId20"/>
    <p:sldId id="363" r:id="rId21"/>
    <p:sldId id="364" r:id="rId22"/>
    <p:sldId id="358" r:id="rId23"/>
    <p:sldId id="366" r:id="rId24"/>
    <p:sldId id="367" r:id="rId25"/>
    <p:sldId id="379" r:id="rId26"/>
    <p:sldId id="380" r:id="rId27"/>
    <p:sldId id="381" r:id="rId28"/>
    <p:sldId id="382" r:id="rId29"/>
    <p:sldId id="383" r:id="rId30"/>
    <p:sldId id="385" r:id="rId31"/>
    <p:sldId id="388" r:id="rId32"/>
    <p:sldId id="389" r:id="rId33"/>
    <p:sldId id="336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89497"/>
  </p:normalViewPr>
  <p:slideViewPr>
    <p:cSldViewPr snapToGrid="0" snapToObjects="1">
      <p:cViewPr>
        <p:scale>
          <a:sx n="121" d="100"/>
          <a:sy n="121" d="100"/>
        </p:scale>
        <p:origin x="440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image" Target="../media/image13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image" Target="../media/image1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368BA3-6FE6-2948-A138-1A1FE9A149EC}" type="doc">
      <dgm:prSet loTypeId="urn:microsoft.com/office/officeart/2005/8/layout/radial6" loCatId="cycle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9E8FADCB-8B50-CD4F-8F2E-F853C38432AA}">
      <dgm:prSet/>
      <dgm:spPr/>
      <dgm:t>
        <a:bodyPr/>
        <a:lstStyle/>
        <a:p>
          <a:pPr rtl="0"/>
          <a:r>
            <a:rPr kumimoji="1" lang="zh-CN" altLang="en-US" smtClean="0"/>
            <a:t>新零售</a:t>
          </a:r>
          <a:endParaRPr lang="zh-CN" altLang="en-US"/>
        </a:p>
      </dgm:t>
    </dgm:pt>
    <dgm:pt modelId="{95775F6E-5BDF-8040-8625-C39E4D238572}" type="parTrans" cxnId="{185CDF9B-D948-974D-AB7F-82D55E1CC667}">
      <dgm:prSet/>
      <dgm:spPr/>
      <dgm:t>
        <a:bodyPr/>
        <a:lstStyle/>
        <a:p>
          <a:endParaRPr lang="zh-CN" altLang="en-US"/>
        </a:p>
      </dgm:t>
    </dgm:pt>
    <dgm:pt modelId="{546F670A-C52C-2F44-93E5-B636226512C5}" type="sibTrans" cxnId="{185CDF9B-D948-974D-AB7F-82D55E1CC667}">
      <dgm:prSet/>
      <dgm:spPr/>
      <dgm:t>
        <a:bodyPr/>
        <a:lstStyle/>
        <a:p>
          <a:endParaRPr lang="zh-CN" altLang="en-US"/>
        </a:p>
      </dgm:t>
    </dgm:pt>
    <dgm:pt modelId="{C02EC5C5-4D29-7540-8200-2F0F7AA218B1}">
      <dgm:prSet/>
      <dgm:spPr/>
      <dgm:t>
        <a:bodyPr/>
        <a:lstStyle/>
        <a:p>
          <a:pPr rtl="0"/>
          <a:r>
            <a:rPr kumimoji="1" lang="zh-CN" altLang="en-US" dirty="0" smtClean="0"/>
            <a:t>全息洞察</a:t>
          </a:r>
          <a:endParaRPr lang="zh-CN" altLang="en-US" dirty="0"/>
        </a:p>
      </dgm:t>
    </dgm:pt>
    <dgm:pt modelId="{2104FC7D-4552-404D-BBFC-544B658380C5}" type="parTrans" cxnId="{0C145C42-10B0-494A-8AC8-0FC404DEA0CB}">
      <dgm:prSet/>
      <dgm:spPr/>
      <dgm:t>
        <a:bodyPr/>
        <a:lstStyle/>
        <a:p>
          <a:endParaRPr lang="zh-CN" altLang="en-US"/>
        </a:p>
      </dgm:t>
    </dgm:pt>
    <dgm:pt modelId="{367D5E30-BC6E-6946-A5D0-12F3345C33D0}" type="sibTrans" cxnId="{0C145C42-10B0-494A-8AC8-0FC404DEA0CB}">
      <dgm:prSet/>
      <dgm:spPr/>
      <dgm:t>
        <a:bodyPr/>
        <a:lstStyle/>
        <a:p>
          <a:endParaRPr lang="zh-CN" altLang="en-US"/>
        </a:p>
      </dgm:t>
    </dgm:pt>
    <dgm:pt modelId="{E8182294-2C4F-7842-A94A-E689104DE3CE}">
      <dgm:prSet/>
      <dgm:spPr/>
      <dgm:t>
        <a:bodyPr/>
        <a:lstStyle/>
        <a:p>
          <a:pPr rtl="0"/>
          <a:r>
            <a:rPr kumimoji="1" lang="zh-CN" altLang="en-US" dirty="0" smtClean="0"/>
            <a:t>精准感知</a:t>
          </a:r>
          <a:endParaRPr lang="zh-CN" altLang="en-US" dirty="0"/>
        </a:p>
      </dgm:t>
    </dgm:pt>
    <dgm:pt modelId="{C36153F1-F88E-4442-8806-59B74C811F37}" type="parTrans" cxnId="{91D66DF3-4B8E-274A-A266-91B23F1D5F3E}">
      <dgm:prSet/>
      <dgm:spPr/>
      <dgm:t>
        <a:bodyPr/>
        <a:lstStyle/>
        <a:p>
          <a:endParaRPr lang="zh-CN" altLang="en-US"/>
        </a:p>
      </dgm:t>
    </dgm:pt>
    <dgm:pt modelId="{53EB4522-C36D-CD4B-81BA-23585B3C0B69}" type="sibTrans" cxnId="{91D66DF3-4B8E-274A-A266-91B23F1D5F3E}">
      <dgm:prSet/>
      <dgm:spPr/>
      <dgm:t>
        <a:bodyPr/>
        <a:lstStyle/>
        <a:p>
          <a:endParaRPr lang="zh-CN" altLang="en-US"/>
        </a:p>
      </dgm:t>
    </dgm:pt>
    <dgm:pt modelId="{9A845F88-1F10-7A42-9CDD-F2E1ACC0107D}">
      <dgm:prSet/>
      <dgm:spPr/>
      <dgm:t>
        <a:bodyPr/>
        <a:lstStyle/>
        <a:p>
          <a:pPr rtl="0"/>
          <a:r>
            <a:rPr kumimoji="1" lang="zh-CN" altLang="en-US" smtClean="0"/>
            <a:t>自然交互</a:t>
          </a:r>
          <a:endParaRPr lang="zh-CN" altLang="en-US"/>
        </a:p>
      </dgm:t>
    </dgm:pt>
    <dgm:pt modelId="{5DDF4FA1-E02C-5E44-BAEE-F4339003B5E9}" type="parTrans" cxnId="{1A394AF2-E3B6-1F40-907F-E14ECF76DE7F}">
      <dgm:prSet/>
      <dgm:spPr/>
      <dgm:t>
        <a:bodyPr/>
        <a:lstStyle/>
        <a:p>
          <a:endParaRPr lang="zh-CN" altLang="en-US"/>
        </a:p>
      </dgm:t>
    </dgm:pt>
    <dgm:pt modelId="{03E811D5-15CD-954E-9429-1D00347CE79A}" type="sibTrans" cxnId="{1A394AF2-E3B6-1F40-907F-E14ECF76DE7F}">
      <dgm:prSet/>
      <dgm:spPr/>
      <dgm:t>
        <a:bodyPr/>
        <a:lstStyle/>
        <a:p>
          <a:endParaRPr lang="zh-CN" altLang="en-US"/>
        </a:p>
      </dgm:t>
    </dgm:pt>
    <dgm:pt modelId="{705B7F77-7508-BF42-B9F6-859D0E511C5C}">
      <dgm:prSet/>
      <dgm:spPr/>
      <dgm:t>
        <a:bodyPr/>
        <a:lstStyle/>
        <a:p>
          <a:pPr rtl="0"/>
          <a:r>
            <a:rPr kumimoji="1" lang="zh-CN" altLang="en-US" smtClean="0"/>
            <a:t>知心服务</a:t>
          </a:r>
          <a:endParaRPr lang="zh-CN" altLang="en-US"/>
        </a:p>
      </dgm:t>
    </dgm:pt>
    <dgm:pt modelId="{21C3EDBD-1DDE-084E-84DE-4B87E6307443}" type="parTrans" cxnId="{31A801D2-9A72-ED4A-8086-0CC6866690A7}">
      <dgm:prSet/>
      <dgm:spPr/>
      <dgm:t>
        <a:bodyPr/>
        <a:lstStyle/>
        <a:p>
          <a:endParaRPr lang="zh-CN" altLang="en-US"/>
        </a:p>
      </dgm:t>
    </dgm:pt>
    <dgm:pt modelId="{393394A5-C7D7-4F4B-B1E1-E5A4716100C8}" type="sibTrans" cxnId="{31A801D2-9A72-ED4A-8086-0CC6866690A7}">
      <dgm:prSet/>
      <dgm:spPr/>
      <dgm:t>
        <a:bodyPr/>
        <a:lstStyle/>
        <a:p>
          <a:endParaRPr lang="zh-CN" altLang="en-US"/>
        </a:p>
      </dgm:t>
    </dgm:pt>
    <dgm:pt modelId="{2EE262AF-1A7D-EC4C-9A0E-D1FAE19B6926}">
      <dgm:prSet/>
      <dgm:spPr/>
      <dgm:t>
        <a:bodyPr/>
        <a:lstStyle/>
        <a:p>
          <a:pPr rtl="0"/>
          <a:r>
            <a:rPr kumimoji="1" lang="zh-CN" altLang="en-US" smtClean="0"/>
            <a:t>消费增值</a:t>
          </a:r>
          <a:endParaRPr lang="zh-CN" altLang="en-US"/>
        </a:p>
      </dgm:t>
    </dgm:pt>
    <dgm:pt modelId="{54665342-A86D-0245-84D0-9F6EA7CC520D}" type="parTrans" cxnId="{6F0CA8B2-C161-E14B-93E4-E2479C69B890}">
      <dgm:prSet/>
      <dgm:spPr/>
      <dgm:t>
        <a:bodyPr/>
        <a:lstStyle/>
        <a:p>
          <a:endParaRPr lang="zh-CN" altLang="en-US"/>
        </a:p>
      </dgm:t>
    </dgm:pt>
    <dgm:pt modelId="{3EFC9674-9540-B149-9F35-B673F4264084}" type="sibTrans" cxnId="{6F0CA8B2-C161-E14B-93E4-E2479C69B890}">
      <dgm:prSet/>
      <dgm:spPr/>
      <dgm:t>
        <a:bodyPr/>
        <a:lstStyle/>
        <a:p>
          <a:endParaRPr lang="zh-CN" altLang="en-US"/>
        </a:p>
      </dgm:t>
    </dgm:pt>
    <dgm:pt modelId="{7E7E9030-A8B2-ED41-95F9-C46EA3B48970}" type="pres">
      <dgm:prSet presAssocID="{72368BA3-6FE6-2948-A138-1A1FE9A149E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C48C56F-888E-DD41-BC51-0F0549F79B79}" type="pres">
      <dgm:prSet presAssocID="{9E8FADCB-8B50-CD4F-8F2E-F853C38432AA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FCCCFCCB-29F4-DB40-B092-DD8B706E5CA3}" type="pres">
      <dgm:prSet presAssocID="{C02EC5C5-4D29-7540-8200-2F0F7AA218B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8BFF73-959B-5641-84B5-C3BDA22CC4C4}" type="pres">
      <dgm:prSet presAssocID="{C02EC5C5-4D29-7540-8200-2F0F7AA218B1}" presName="dummy" presStyleCnt="0"/>
      <dgm:spPr/>
    </dgm:pt>
    <dgm:pt modelId="{38D93F34-CA0C-4B47-9CBA-081B67900287}" type="pres">
      <dgm:prSet presAssocID="{367D5E30-BC6E-6946-A5D0-12F3345C33D0}" presName="sibTrans" presStyleLbl="sibTrans2D1" presStyleIdx="0" presStyleCnt="5"/>
      <dgm:spPr/>
      <dgm:t>
        <a:bodyPr/>
        <a:lstStyle/>
        <a:p>
          <a:endParaRPr lang="zh-CN" altLang="en-US"/>
        </a:p>
      </dgm:t>
    </dgm:pt>
    <dgm:pt modelId="{F745B084-3782-4543-A7BE-D7054320CA24}" type="pres">
      <dgm:prSet presAssocID="{E8182294-2C4F-7842-A94A-E689104DE3C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0B8512-4227-954B-8FE6-EF20CB1381CB}" type="pres">
      <dgm:prSet presAssocID="{E8182294-2C4F-7842-A94A-E689104DE3CE}" presName="dummy" presStyleCnt="0"/>
      <dgm:spPr/>
    </dgm:pt>
    <dgm:pt modelId="{EBD64A9E-F0EA-4847-8C27-2D5890FB930E}" type="pres">
      <dgm:prSet presAssocID="{53EB4522-C36D-CD4B-81BA-23585B3C0B69}" presName="sibTrans" presStyleLbl="sibTrans2D1" presStyleIdx="1" presStyleCnt="5"/>
      <dgm:spPr/>
      <dgm:t>
        <a:bodyPr/>
        <a:lstStyle/>
        <a:p>
          <a:endParaRPr lang="zh-CN" altLang="en-US"/>
        </a:p>
      </dgm:t>
    </dgm:pt>
    <dgm:pt modelId="{2869C9AB-3ECC-3A41-BBE6-DEE7572A8DD1}" type="pres">
      <dgm:prSet presAssocID="{9A845F88-1F10-7A42-9CDD-F2E1ACC0107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7DC5417-E079-5F4E-B981-3EB0C30BD72A}" type="pres">
      <dgm:prSet presAssocID="{9A845F88-1F10-7A42-9CDD-F2E1ACC0107D}" presName="dummy" presStyleCnt="0"/>
      <dgm:spPr/>
    </dgm:pt>
    <dgm:pt modelId="{74B00DA5-A49C-884D-ABE5-0B03C32E1C3D}" type="pres">
      <dgm:prSet presAssocID="{03E811D5-15CD-954E-9429-1D00347CE79A}" presName="sibTrans" presStyleLbl="sibTrans2D1" presStyleIdx="2" presStyleCnt="5"/>
      <dgm:spPr/>
      <dgm:t>
        <a:bodyPr/>
        <a:lstStyle/>
        <a:p>
          <a:endParaRPr lang="zh-CN" altLang="en-US"/>
        </a:p>
      </dgm:t>
    </dgm:pt>
    <dgm:pt modelId="{41074370-7F9B-2C4E-A228-82C4537A0AF4}" type="pres">
      <dgm:prSet presAssocID="{705B7F77-7508-BF42-B9F6-859D0E511C5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459E5F-CBDB-2A41-86EB-522CD8F8CF60}" type="pres">
      <dgm:prSet presAssocID="{705B7F77-7508-BF42-B9F6-859D0E511C5C}" presName="dummy" presStyleCnt="0"/>
      <dgm:spPr/>
    </dgm:pt>
    <dgm:pt modelId="{B0A90CE8-5F63-C44C-9162-1A95D359B65A}" type="pres">
      <dgm:prSet presAssocID="{393394A5-C7D7-4F4B-B1E1-E5A4716100C8}" presName="sibTrans" presStyleLbl="sibTrans2D1" presStyleIdx="3" presStyleCnt="5"/>
      <dgm:spPr/>
      <dgm:t>
        <a:bodyPr/>
        <a:lstStyle/>
        <a:p>
          <a:endParaRPr lang="zh-CN" altLang="en-US"/>
        </a:p>
      </dgm:t>
    </dgm:pt>
    <dgm:pt modelId="{886E74CA-4540-344E-A64F-A62446492E5B}" type="pres">
      <dgm:prSet presAssocID="{2EE262AF-1A7D-EC4C-9A0E-D1FAE19B6926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8ED0DC-DF6B-6044-872F-AC83D52EBC43}" type="pres">
      <dgm:prSet presAssocID="{2EE262AF-1A7D-EC4C-9A0E-D1FAE19B6926}" presName="dummy" presStyleCnt="0"/>
      <dgm:spPr/>
    </dgm:pt>
    <dgm:pt modelId="{1B83E985-0CF2-AB41-816F-EE01218EEDFF}" type="pres">
      <dgm:prSet presAssocID="{3EFC9674-9540-B149-9F35-B673F4264084}" presName="sibTrans" presStyleLbl="sibTrans2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96119FE0-6DA6-FC4E-84DE-E6F0E69F1207}" type="presOf" srcId="{53EB4522-C36D-CD4B-81BA-23585B3C0B69}" destId="{EBD64A9E-F0EA-4847-8C27-2D5890FB930E}" srcOrd="0" destOrd="0" presId="urn:microsoft.com/office/officeart/2005/8/layout/radial6"/>
    <dgm:cxn modelId="{2A1419EA-2091-CC4F-856E-63071883C31F}" type="presOf" srcId="{705B7F77-7508-BF42-B9F6-859D0E511C5C}" destId="{41074370-7F9B-2C4E-A228-82C4537A0AF4}" srcOrd="0" destOrd="0" presId="urn:microsoft.com/office/officeart/2005/8/layout/radial6"/>
    <dgm:cxn modelId="{2118D656-6A1B-D44D-ADE0-76997D54B812}" type="presOf" srcId="{2EE262AF-1A7D-EC4C-9A0E-D1FAE19B6926}" destId="{886E74CA-4540-344E-A64F-A62446492E5B}" srcOrd="0" destOrd="0" presId="urn:microsoft.com/office/officeart/2005/8/layout/radial6"/>
    <dgm:cxn modelId="{4E89D667-ADD0-8C46-ADBD-FB998F86F63F}" type="presOf" srcId="{3EFC9674-9540-B149-9F35-B673F4264084}" destId="{1B83E985-0CF2-AB41-816F-EE01218EEDFF}" srcOrd="0" destOrd="0" presId="urn:microsoft.com/office/officeart/2005/8/layout/radial6"/>
    <dgm:cxn modelId="{0C145C42-10B0-494A-8AC8-0FC404DEA0CB}" srcId="{9E8FADCB-8B50-CD4F-8F2E-F853C38432AA}" destId="{C02EC5C5-4D29-7540-8200-2F0F7AA218B1}" srcOrd="0" destOrd="0" parTransId="{2104FC7D-4552-404D-BBFC-544B658380C5}" sibTransId="{367D5E30-BC6E-6946-A5D0-12F3345C33D0}"/>
    <dgm:cxn modelId="{A1ED273D-B039-AA4D-833E-6888A9E70332}" type="presOf" srcId="{72368BA3-6FE6-2948-A138-1A1FE9A149EC}" destId="{7E7E9030-A8B2-ED41-95F9-C46EA3B48970}" srcOrd="0" destOrd="0" presId="urn:microsoft.com/office/officeart/2005/8/layout/radial6"/>
    <dgm:cxn modelId="{2F3E8BBD-80D7-F749-8DAA-CCB99ACCA971}" type="presOf" srcId="{E8182294-2C4F-7842-A94A-E689104DE3CE}" destId="{F745B084-3782-4543-A7BE-D7054320CA24}" srcOrd="0" destOrd="0" presId="urn:microsoft.com/office/officeart/2005/8/layout/radial6"/>
    <dgm:cxn modelId="{107484B7-0E24-D942-B18C-63EF7F507337}" type="presOf" srcId="{03E811D5-15CD-954E-9429-1D00347CE79A}" destId="{74B00DA5-A49C-884D-ABE5-0B03C32E1C3D}" srcOrd="0" destOrd="0" presId="urn:microsoft.com/office/officeart/2005/8/layout/radial6"/>
    <dgm:cxn modelId="{6F0CA8B2-C161-E14B-93E4-E2479C69B890}" srcId="{9E8FADCB-8B50-CD4F-8F2E-F853C38432AA}" destId="{2EE262AF-1A7D-EC4C-9A0E-D1FAE19B6926}" srcOrd="4" destOrd="0" parTransId="{54665342-A86D-0245-84D0-9F6EA7CC520D}" sibTransId="{3EFC9674-9540-B149-9F35-B673F4264084}"/>
    <dgm:cxn modelId="{1A394AF2-E3B6-1F40-907F-E14ECF76DE7F}" srcId="{9E8FADCB-8B50-CD4F-8F2E-F853C38432AA}" destId="{9A845F88-1F10-7A42-9CDD-F2E1ACC0107D}" srcOrd="2" destOrd="0" parTransId="{5DDF4FA1-E02C-5E44-BAEE-F4339003B5E9}" sibTransId="{03E811D5-15CD-954E-9429-1D00347CE79A}"/>
    <dgm:cxn modelId="{D84297E4-ADEC-D348-BEA8-9971A9BEA4FE}" type="presOf" srcId="{C02EC5C5-4D29-7540-8200-2F0F7AA218B1}" destId="{FCCCFCCB-29F4-DB40-B092-DD8B706E5CA3}" srcOrd="0" destOrd="0" presId="urn:microsoft.com/office/officeart/2005/8/layout/radial6"/>
    <dgm:cxn modelId="{185CDF9B-D948-974D-AB7F-82D55E1CC667}" srcId="{72368BA3-6FE6-2948-A138-1A1FE9A149EC}" destId="{9E8FADCB-8B50-CD4F-8F2E-F853C38432AA}" srcOrd="0" destOrd="0" parTransId="{95775F6E-5BDF-8040-8625-C39E4D238572}" sibTransId="{546F670A-C52C-2F44-93E5-B636226512C5}"/>
    <dgm:cxn modelId="{31A801D2-9A72-ED4A-8086-0CC6866690A7}" srcId="{9E8FADCB-8B50-CD4F-8F2E-F853C38432AA}" destId="{705B7F77-7508-BF42-B9F6-859D0E511C5C}" srcOrd="3" destOrd="0" parTransId="{21C3EDBD-1DDE-084E-84DE-4B87E6307443}" sibTransId="{393394A5-C7D7-4F4B-B1E1-E5A4716100C8}"/>
    <dgm:cxn modelId="{66C0289F-46C5-D049-BA65-7014349B5A98}" type="presOf" srcId="{393394A5-C7D7-4F4B-B1E1-E5A4716100C8}" destId="{B0A90CE8-5F63-C44C-9162-1A95D359B65A}" srcOrd="0" destOrd="0" presId="urn:microsoft.com/office/officeart/2005/8/layout/radial6"/>
    <dgm:cxn modelId="{91D66DF3-4B8E-274A-A266-91B23F1D5F3E}" srcId="{9E8FADCB-8B50-CD4F-8F2E-F853C38432AA}" destId="{E8182294-2C4F-7842-A94A-E689104DE3CE}" srcOrd="1" destOrd="0" parTransId="{C36153F1-F88E-4442-8806-59B74C811F37}" sibTransId="{53EB4522-C36D-CD4B-81BA-23585B3C0B69}"/>
    <dgm:cxn modelId="{5237BC1A-185F-6844-B135-CB4613E4E243}" type="presOf" srcId="{9E8FADCB-8B50-CD4F-8F2E-F853C38432AA}" destId="{1C48C56F-888E-DD41-BC51-0F0549F79B79}" srcOrd="0" destOrd="0" presId="urn:microsoft.com/office/officeart/2005/8/layout/radial6"/>
    <dgm:cxn modelId="{14518DA4-1E5E-A84D-B2FF-8CAE7210947D}" type="presOf" srcId="{367D5E30-BC6E-6946-A5D0-12F3345C33D0}" destId="{38D93F34-CA0C-4B47-9CBA-081B67900287}" srcOrd="0" destOrd="0" presId="urn:microsoft.com/office/officeart/2005/8/layout/radial6"/>
    <dgm:cxn modelId="{E8597211-C6C6-F943-9F07-F494C043EE92}" type="presOf" srcId="{9A845F88-1F10-7A42-9CDD-F2E1ACC0107D}" destId="{2869C9AB-3ECC-3A41-BBE6-DEE7572A8DD1}" srcOrd="0" destOrd="0" presId="urn:microsoft.com/office/officeart/2005/8/layout/radial6"/>
    <dgm:cxn modelId="{B79A670B-E442-C740-A9A9-7ED6B9AD36E7}" type="presParOf" srcId="{7E7E9030-A8B2-ED41-95F9-C46EA3B48970}" destId="{1C48C56F-888E-DD41-BC51-0F0549F79B79}" srcOrd="0" destOrd="0" presId="urn:microsoft.com/office/officeart/2005/8/layout/radial6"/>
    <dgm:cxn modelId="{3E53F2B6-FF66-2546-8DB4-136186A6CEB4}" type="presParOf" srcId="{7E7E9030-A8B2-ED41-95F9-C46EA3B48970}" destId="{FCCCFCCB-29F4-DB40-B092-DD8B706E5CA3}" srcOrd="1" destOrd="0" presId="urn:microsoft.com/office/officeart/2005/8/layout/radial6"/>
    <dgm:cxn modelId="{07B7F286-4375-5743-83B9-BAE0AA7CA930}" type="presParOf" srcId="{7E7E9030-A8B2-ED41-95F9-C46EA3B48970}" destId="{F78BFF73-959B-5641-84B5-C3BDA22CC4C4}" srcOrd="2" destOrd="0" presId="urn:microsoft.com/office/officeart/2005/8/layout/radial6"/>
    <dgm:cxn modelId="{F0FBA611-80A3-4A4D-AD30-0C15383BC9E2}" type="presParOf" srcId="{7E7E9030-A8B2-ED41-95F9-C46EA3B48970}" destId="{38D93F34-CA0C-4B47-9CBA-081B67900287}" srcOrd="3" destOrd="0" presId="urn:microsoft.com/office/officeart/2005/8/layout/radial6"/>
    <dgm:cxn modelId="{B0815B7A-C459-7844-AC78-C8C0DD1396AC}" type="presParOf" srcId="{7E7E9030-A8B2-ED41-95F9-C46EA3B48970}" destId="{F745B084-3782-4543-A7BE-D7054320CA24}" srcOrd="4" destOrd="0" presId="urn:microsoft.com/office/officeart/2005/8/layout/radial6"/>
    <dgm:cxn modelId="{FF54B5E2-946C-9D42-9D18-AC642B56DD1E}" type="presParOf" srcId="{7E7E9030-A8B2-ED41-95F9-C46EA3B48970}" destId="{960B8512-4227-954B-8FE6-EF20CB1381CB}" srcOrd="5" destOrd="0" presId="urn:microsoft.com/office/officeart/2005/8/layout/radial6"/>
    <dgm:cxn modelId="{7C3E4720-A023-094A-952F-3FA1DBD0F984}" type="presParOf" srcId="{7E7E9030-A8B2-ED41-95F9-C46EA3B48970}" destId="{EBD64A9E-F0EA-4847-8C27-2D5890FB930E}" srcOrd="6" destOrd="0" presId="urn:microsoft.com/office/officeart/2005/8/layout/radial6"/>
    <dgm:cxn modelId="{AAC3B4DA-27E5-7642-8C13-E8FE8F307428}" type="presParOf" srcId="{7E7E9030-A8B2-ED41-95F9-C46EA3B48970}" destId="{2869C9AB-3ECC-3A41-BBE6-DEE7572A8DD1}" srcOrd="7" destOrd="0" presId="urn:microsoft.com/office/officeart/2005/8/layout/radial6"/>
    <dgm:cxn modelId="{8B9F61F6-FAA3-AD43-8599-9C83AE9067C0}" type="presParOf" srcId="{7E7E9030-A8B2-ED41-95F9-C46EA3B48970}" destId="{57DC5417-E079-5F4E-B981-3EB0C30BD72A}" srcOrd="8" destOrd="0" presId="urn:microsoft.com/office/officeart/2005/8/layout/radial6"/>
    <dgm:cxn modelId="{CBD4B1C9-3C69-FB43-9E1E-FBDD8E2FF8AE}" type="presParOf" srcId="{7E7E9030-A8B2-ED41-95F9-C46EA3B48970}" destId="{74B00DA5-A49C-884D-ABE5-0B03C32E1C3D}" srcOrd="9" destOrd="0" presId="urn:microsoft.com/office/officeart/2005/8/layout/radial6"/>
    <dgm:cxn modelId="{FF9D055F-B697-814E-9A8E-425C03F5CF99}" type="presParOf" srcId="{7E7E9030-A8B2-ED41-95F9-C46EA3B48970}" destId="{41074370-7F9B-2C4E-A228-82C4537A0AF4}" srcOrd="10" destOrd="0" presId="urn:microsoft.com/office/officeart/2005/8/layout/radial6"/>
    <dgm:cxn modelId="{2AB5D339-3A37-D44E-AEE9-272B097AFB3E}" type="presParOf" srcId="{7E7E9030-A8B2-ED41-95F9-C46EA3B48970}" destId="{07459E5F-CBDB-2A41-86EB-522CD8F8CF60}" srcOrd="11" destOrd="0" presId="urn:microsoft.com/office/officeart/2005/8/layout/radial6"/>
    <dgm:cxn modelId="{F2F42725-E489-D640-BA56-E49E5F965840}" type="presParOf" srcId="{7E7E9030-A8B2-ED41-95F9-C46EA3B48970}" destId="{B0A90CE8-5F63-C44C-9162-1A95D359B65A}" srcOrd="12" destOrd="0" presId="urn:microsoft.com/office/officeart/2005/8/layout/radial6"/>
    <dgm:cxn modelId="{6EB02FE4-7FE2-F047-B62E-B420BE9CBD95}" type="presParOf" srcId="{7E7E9030-A8B2-ED41-95F9-C46EA3B48970}" destId="{886E74CA-4540-344E-A64F-A62446492E5B}" srcOrd="13" destOrd="0" presId="urn:microsoft.com/office/officeart/2005/8/layout/radial6"/>
    <dgm:cxn modelId="{AA79DB70-50D7-8641-BB0C-F888FB6E9C3D}" type="presParOf" srcId="{7E7E9030-A8B2-ED41-95F9-C46EA3B48970}" destId="{6F8ED0DC-DF6B-6044-872F-AC83D52EBC43}" srcOrd="14" destOrd="0" presId="urn:microsoft.com/office/officeart/2005/8/layout/radial6"/>
    <dgm:cxn modelId="{15EFA433-E8E7-2E4B-9C6A-5AA639DF8B6A}" type="presParOf" srcId="{7E7E9030-A8B2-ED41-95F9-C46EA3B48970}" destId="{1B83E985-0CF2-AB41-816F-EE01218EEDFF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03F13D-7AE4-B143-A529-A89E7C757FC3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23D283-4B70-0247-92C3-58A4093B8119}">
      <dgm:prSet/>
      <dgm:spPr/>
      <dgm:t>
        <a:bodyPr/>
        <a:lstStyle/>
        <a:p>
          <a:pPr rtl="0"/>
          <a:r>
            <a:rPr lang="zh-CN" altLang="en-US" smtClean="0"/>
            <a:t>外部环境</a:t>
          </a:r>
          <a:endParaRPr lang="zh-CN" altLang="en-US"/>
        </a:p>
      </dgm:t>
    </dgm:pt>
    <dgm:pt modelId="{54BB81A3-96AE-E042-84FF-6F747E4E2C99}" type="parTrans" cxnId="{71E8F828-4CEE-A243-8183-9F38E3C8BEC9}">
      <dgm:prSet/>
      <dgm:spPr/>
      <dgm:t>
        <a:bodyPr/>
        <a:lstStyle/>
        <a:p>
          <a:endParaRPr lang="zh-CN" altLang="en-US"/>
        </a:p>
      </dgm:t>
    </dgm:pt>
    <dgm:pt modelId="{261F5763-4965-FB4E-99B9-6F2E306F19E3}" type="sibTrans" cxnId="{71E8F828-4CEE-A243-8183-9F38E3C8BEC9}">
      <dgm:prSet/>
      <dgm:spPr/>
      <dgm:t>
        <a:bodyPr/>
        <a:lstStyle/>
        <a:p>
          <a:endParaRPr lang="zh-CN" altLang="en-US"/>
        </a:p>
      </dgm:t>
    </dgm:pt>
    <dgm:pt modelId="{BA6FCF2D-CABD-DA4B-B607-76352C5DE9D2}">
      <dgm:prSet/>
      <dgm:spPr/>
      <dgm:t>
        <a:bodyPr/>
        <a:lstStyle/>
        <a:p>
          <a:pPr rtl="0"/>
          <a:r>
            <a:rPr lang="zh-CN" altLang="en-US" dirty="0" smtClean="0"/>
            <a:t>在知识图谱、深度学习等一系列新技术推动下，各行业包括电商</a:t>
          </a:r>
          <a:r>
            <a:rPr lang="zh-CN" altLang="en-US" u="sng" dirty="0" smtClean="0">
              <a:solidFill>
                <a:srgbClr val="FF0000"/>
              </a:solidFill>
            </a:rPr>
            <a:t>智能化升级与转型</a:t>
          </a:r>
          <a:r>
            <a:rPr lang="zh-CN" altLang="en-US" dirty="0" smtClean="0"/>
            <a:t>的历史机遇</a:t>
          </a:r>
          <a:endParaRPr lang="zh-CN" altLang="en-US" dirty="0"/>
        </a:p>
      </dgm:t>
    </dgm:pt>
    <dgm:pt modelId="{E51795CE-9959-0342-9CDF-CCF45F7B0D51}" type="parTrans" cxnId="{9CC1F8D5-15C1-8643-BE1E-CE8199888BC2}">
      <dgm:prSet/>
      <dgm:spPr/>
      <dgm:t>
        <a:bodyPr/>
        <a:lstStyle/>
        <a:p>
          <a:endParaRPr lang="zh-CN" altLang="en-US"/>
        </a:p>
      </dgm:t>
    </dgm:pt>
    <dgm:pt modelId="{3491FDA0-85DE-2C40-A808-70D75814F140}" type="sibTrans" cxnId="{9CC1F8D5-15C1-8643-BE1E-CE8199888BC2}">
      <dgm:prSet/>
      <dgm:spPr/>
      <dgm:t>
        <a:bodyPr/>
        <a:lstStyle/>
        <a:p>
          <a:endParaRPr lang="zh-CN" altLang="en-US"/>
        </a:p>
      </dgm:t>
    </dgm:pt>
    <dgm:pt modelId="{F2E2F78B-5BF6-3346-B723-DB97C0D5E92B}">
      <dgm:prSet/>
      <dgm:spPr/>
      <dgm:t>
        <a:bodyPr/>
        <a:lstStyle/>
        <a:p>
          <a:pPr rtl="0"/>
          <a:r>
            <a:rPr lang="zh-CN" altLang="en-US" smtClean="0"/>
            <a:t>业务诉求</a:t>
          </a:r>
          <a:endParaRPr lang="zh-CN" altLang="en-US"/>
        </a:p>
      </dgm:t>
    </dgm:pt>
    <dgm:pt modelId="{233483EF-06A6-E448-A101-3F044C4AB2DD}" type="parTrans" cxnId="{5CF61488-C753-8F46-B3D3-1467F8B0E0D9}">
      <dgm:prSet/>
      <dgm:spPr/>
      <dgm:t>
        <a:bodyPr/>
        <a:lstStyle/>
        <a:p>
          <a:endParaRPr lang="zh-CN" altLang="en-US"/>
        </a:p>
      </dgm:t>
    </dgm:pt>
    <dgm:pt modelId="{D2A41DB8-FC01-CA48-8428-F58CFD1F4E19}" type="sibTrans" cxnId="{5CF61488-C753-8F46-B3D3-1467F8B0E0D9}">
      <dgm:prSet/>
      <dgm:spPr/>
      <dgm:t>
        <a:bodyPr/>
        <a:lstStyle/>
        <a:p>
          <a:endParaRPr lang="zh-CN" altLang="en-US"/>
        </a:p>
      </dgm:t>
    </dgm:pt>
    <dgm:pt modelId="{48DE4BB4-4A3B-8842-890A-45481B4ED194}">
      <dgm:prSet/>
      <dgm:spPr/>
      <dgm:t>
        <a:bodyPr/>
        <a:lstStyle/>
        <a:p>
          <a:pPr rtl="0"/>
          <a:r>
            <a:rPr lang="zh-CN" altLang="en-US" dirty="0" smtClean="0"/>
            <a:t>传统单纯基于</a:t>
          </a:r>
          <a:r>
            <a:rPr lang="zh-CN" altLang="en-US" u="sng" dirty="0" smtClean="0">
              <a:solidFill>
                <a:srgbClr val="FF0000"/>
              </a:solidFill>
            </a:rPr>
            <a:t>统计行为</a:t>
          </a:r>
          <a:r>
            <a:rPr lang="zh-CN" altLang="en-US" dirty="0" smtClean="0"/>
            <a:t>的电商搜索面临瓶颈</a:t>
          </a:r>
          <a:endParaRPr lang="zh-CN" altLang="en-US" dirty="0"/>
        </a:p>
      </dgm:t>
    </dgm:pt>
    <dgm:pt modelId="{CCEEB4D1-E5C4-494C-A484-DD6F658675AF}" type="parTrans" cxnId="{24FB2D47-EAB2-EF49-9EDB-C442D40E0E1D}">
      <dgm:prSet/>
      <dgm:spPr/>
      <dgm:t>
        <a:bodyPr/>
        <a:lstStyle/>
        <a:p>
          <a:endParaRPr lang="zh-CN" altLang="en-US"/>
        </a:p>
      </dgm:t>
    </dgm:pt>
    <dgm:pt modelId="{BE117367-7EDF-3544-BD67-6D078D30FE5F}" type="sibTrans" cxnId="{24FB2D47-EAB2-EF49-9EDB-C442D40E0E1D}">
      <dgm:prSet/>
      <dgm:spPr/>
      <dgm:t>
        <a:bodyPr/>
        <a:lstStyle/>
        <a:p>
          <a:endParaRPr lang="zh-CN" altLang="en-US"/>
        </a:p>
      </dgm:t>
    </dgm:pt>
    <dgm:pt modelId="{78AF273C-12D1-C44D-A672-C9CCC73A00FC}">
      <dgm:prSet/>
      <dgm:spPr/>
      <dgm:t>
        <a:bodyPr/>
        <a:lstStyle/>
        <a:p>
          <a:pPr rtl="0"/>
          <a:r>
            <a:rPr lang="zh-CN" altLang="en-US" smtClean="0"/>
            <a:t>历史机遇</a:t>
          </a:r>
          <a:endParaRPr lang="zh-CN" altLang="en-US"/>
        </a:p>
      </dgm:t>
    </dgm:pt>
    <dgm:pt modelId="{F7B887D1-C3BE-FC4B-A795-7F3C2DD89C5E}" type="parTrans" cxnId="{EA3565BA-C7DB-E74C-B2A2-B70834B45FA1}">
      <dgm:prSet/>
      <dgm:spPr/>
      <dgm:t>
        <a:bodyPr/>
        <a:lstStyle/>
        <a:p>
          <a:endParaRPr lang="zh-CN" altLang="en-US"/>
        </a:p>
      </dgm:t>
    </dgm:pt>
    <dgm:pt modelId="{B6D7DE93-1525-7249-8496-CEF779C3218C}" type="sibTrans" cxnId="{EA3565BA-C7DB-E74C-B2A2-B70834B45FA1}">
      <dgm:prSet/>
      <dgm:spPr/>
      <dgm:t>
        <a:bodyPr/>
        <a:lstStyle/>
        <a:p>
          <a:endParaRPr lang="zh-CN" altLang="en-US"/>
        </a:p>
      </dgm:t>
    </dgm:pt>
    <dgm:pt modelId="{9994F9CB-5957-0B4F-8684-931C6AE4CADA}">
      <dgm:prSet/>
      <dgm:spPr/>
      <dgm:t>
        <a:bodyPr/>
        <a:lstStyle/>
        <a:p>
          <a:pPr rtl="0"/>
          <a:r>
            <a:rPr lang="zh-CN" altLang="en-US" dirty="0" smtClean="0"/>
            <a:t>电商知识库／知识图谱为电商搜索提供了丰富的</a:t>
          </a:r>
          <a:r>
            <a:rPr lang="zh-CN" altLang="en-US" u="sng" dirty="0" smtClean="0">
              <a:solidFill>
                <a:srgbClr val="FF0000"/>
              </a:solidFill>
            </a:rPr>
            <a:t>背景语义</a:t>
          </a:r>
          <a:r>
            <a:rPr lang="zh-CN" altLang="en-US" dirty="0" smtClean="0"/>
            <a:t>信息，为电商搜索瓶颈的突破带来了新的机会</a:t>
          </a:r>
          <a:endParaRPr lang="zh-CN" altLang="en-US" dirty="0"/>
        </a:p>
      </dgm:t>
    </dgm:pt>
    <dgm:pt modelId="{4FE6183B-3BD3-AF4C-903A-52C6EB64B262}" type="parTrans" cxnId="{EF81D1BD-5348-7E4B-8C1C-681BBC78CA45}">
      <dgm:prSet/>
      <dgm:spPr/>
      <dgm:t>
        <a:bodyPr/>
        <a:lstStyle/>
        <a:p>
          <a:endParaRPr lang="zh-CN" altLang="en-US"/>
        </a:p>
      </dgm:t>
    </dgm:pt>
    <dgm:pt modelId="{E68716DB-A70D-2C4C-8304-6C841C843CC8}" type="sibTrans" cxnId="{EF81D1BD-5348-7E4B-8C1C-681BBC78CA45}">
      <dgm:prSet/>
      <dgm:spPr/>
      <dgm:t>
        <a:bodyPr/>
        <a:lstStyle/>
        <a:p>
          <a:endParaRPr lang="zh-CN" altLang="en-US"/>
        </a:p>
      </dgm:t>
    </dgm:pt>
    <dgm:pt modelId="{F2E7DD09-03CF-4C4B-B1D6-467918AA4D9E}">
      <dgm:prSet/>
      <dgm:spPr/>
      <dgm:t>
        <a:bodyPr/>
        <a:lstStyle/>
        <a:p>
          <a:pPr rtl="0"/>
          <a:r>
            <a:rPr lang="zh-CN" altLang="en-US" smtClean="0"/>
            <a:t>基础条件</a:t>
          </a:r>
          <a:endParaRPr lang="zh-CN" altLang="en-US"/>
        </a:p>
      </dgm:t>
    </dgm:pt>
    <dgm:pt modelId="{A05D392A-FFE0-384C-B0AC-16C7F8566EA9}" type="parTrans" cxnId="{FD374B74-7AA2-2648-8F6C-5E268FF70E69}">
      <dgm:prSet/>
      <dgm:spPr/>
      <dgm:t>
        <a:bodyPr/>
        <a:lstStyle/>
        <a:p>
          <a:endParaRPr lang="zh-CN" altLang="en-US"/>
        </a:p>
      </dgm:t>
    </dgm:pt>
    <dgm:pt modelId="{BF92DFA0-F0EA-9447-8C01-86CA407B2C99}" type="sibTrans" cxnId="{FD374B74-7AA2-2648-8F6C-5E268FF70E69}">
      <dgm:prSet/>
      <dgm:spPr/>
      <dgm:t>
        <a:bodyPr/>
        <a:lstStyle/>
        <a:p>
          <a:endParaRPr lang="zh-CN" altLang="en-US"/>
        </a:p>
      </dgm:t>
    </dgm:pt>
    <dgm:pt modelId="{57401BDF-A917-3543-8AC4-377A800F2B99}">
      <dgm:prSet/>
      <dgm:spPr/>
      <dgm:t>
        <a:bodyPr/>
        <a:lstStyle/>
        <a:p>
          <a:pPr rtl="0"/>
          <a:r>
            <a:rPr lang="zh-CN" altLang="en-US" smtClean="0"/>
            <a:t>阿里搜索事业部在电商搜索方面有着雄厚的积累和扎实的基础</a:t>
          </a:r>
          <a:endParaRPr lang="zh-CN" altLang="en-US"/>
        </a:p>
      </dgm:t>
    </dgm:pt>
    <dgm:pt modelId="{64EC2788-D479-A747-9946-5AA24989C889}" type="parTrans" cxnId="{65B3EBD6-C16A-2248-9CE9-30C17D53333B}">
      <dgm:prSet/>
      <dgm:spPr/>
      <dgm:t>
        <a:bodyPr/>
        <a:lstStyle/>
        <a:p>
          <a:endParaRPr lang="zh-CN" altLang="en-US"/>
        </a:p>
      </dgm:t>
    </dgm:pt>
    <dgm:pt modelId="{76E22080-CF41-FB4D-9116-94ACAF6EB1B1}" type="sibTrans" cxnId="{65B3EBD6-C16A-2248-9CE9-30C17D53333B}">
      <dgm:prSet/>
      <dgm:spPr/>
      <dgm:t>
        <a:bodyPr/>
        <a:lstStyle/>
        <a:p>
          <a:endParaRPr lang="zh-CN" altLang="en-US"/>
        </a:p>
      </dgm:t>
    </dgm:pt>
    <dgm:pt modelId="{2E83E1EE-3D79-D44F-AA3F-B49DC702379F}">
      <dgm:prSet/>
      <dgm:spPr/>
      <dgm:t>
        <a:bodyPr/>
        <a:lstStyle/>
        <a:p>
          <a:pPr rtl="0"/>
          <a:r>
            <a:rPr lang="zh-CN" altLang="en-US" dirty="0" smtClean="0"/>
            <a:t>在基于场景知识的搜索与推荐进行了初步尝试，效果显著</a:t>
          </a:r>
          <a:endParaRPr lang="zh-CN" altLang="en-US" dirty="0"/>
        </a:p>
      </dgm:t>
    </dgm:pt>
    <dgm:pt modelId="{F1564C81-43D5-094C-8DF1-60F507941977}" type="parTrans" cxnId="{0318487C-F757-0345-BF5D-48E6E858FC67}">
      <dgm:prSet/>
      <dgm:spPr/>
      <dgm:t>
        <a:bodyPr/>
        <a:lstStyle/>
        <a:p>
          <a:endParaRPr lang="zh-CN" altLang="en-US"/>
        </a:p>
      </dgm:t>
    </dgm:pt>
    <dgm:pt modelId="{5506104C-052F-3549-BB86-37C520D016E6}" type="sibTrans" cxnId="{0318487C-F757-0345-BF5D-48E6E858FC67}">
      <dgm:prSet/>
      <dgm:spPr/>
      <dgm:t>
        <a:bodyPr/>
        <a:lstStyle/>
        <a:p>
          <a:endParaRPr lang="zh-CN" altLang="en-US"/>
        </a:p>
      </dgm:t>
    </dgm:pt>
    <dgm:pt modelId="{82021306-D241-8E4A-BE2F-A36E767D125E}" type="pres">
      <dgm:prSet presAssocID="{B603F13D-7AE4-B143-A529-A89E7C757FC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9ADA0F7-7866-A047-A255-3E26C49DDBC7}" type="pres">
      <dgm:prSet presAssocID="{6723D283-4B70-0247-92C3-58A4093B8119}" presName="composite" presStyleCnt="0"/>
      <dgm:spPr/>
    </dgm:pt>
    <dgm:pt modelId="{7A167BEB-D794-A247-96AD-9B3E40A4C400}" type="pres">
      <dgm:prSet presAssocID="{6723D283-4B70-0247-92C3-58A4093B8119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3DDD27-55D5-D846-B1AD-A8A11C1952F4}" type="pres">
      <dgm:prSet presAssocID="{6723D283-4B70-0247-92C3-58A4093B8119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B8DCAE0-CD67-AF46-ABBA-658ACCDA6593}" type="pres">
      <dgm:prSet presAssocID="{261F5763-4965-FB4E-99B9-6F2E306F19E3}" presName="space" presStyleCnt="0"/>
      <dgm:spPr/>
    </dgm:pt>
    <dgm:pt modelId="{568BB9E2-6E9D-4848-8991-F428E9A96FF7}" type="pres">
      <dgm:prSet presAssocID="{F2E2F78B-5BF6-3346-B723-DB97C0D5E92B}" presName="composite" presStyleCnt="0"/>
      <dgm:spPr/>
    </dgm:pt>
    <dgm:pt modelId="{91091283-0E8B-0742-8E19-BC509CA93A25}" type="pres">
      <dgm:prSet presAssocID="{F2E2F78B-5BF6-3346-B723-DB97C0D5E92B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E96AAF-30FD-6442-871E-99DD3D9C7027}" type="pres">
      <dgm:prSet presAssocID="{F2E2F78B-5BF6-3346-B723-DB97C0D5E92B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7AA29A9-E6CE-2C44-A28E-FF3367ADDC60}" type="pres">
      <dgm:prSet presAssocID="{D2A41DB8-FC01-CA48-8428-F58CFD1F4E19}" presName="space" presStyleCnt="0"/>
      <dgm:spPr/>
    </dgm:pt>
    <dgm:pt modelId="{D8D75C3D-BD61-374D-BCCF-0FB42CAE783A}" type="pres">
      <dgm:prSet presAssocID="{78AF273C-12D1-C44D-A672-C9CCC73A00FC}" presName="composite" presStyleCnt="0"/>
      <dgm:spPr/>
    </dgm:pt>
    <dgm:pt modelId="{EA6EBC5F-9FAA-B248-AC26-42BD81CB4B40}" type="pres">
      <dgm:prSet presAssocID="{78AF273C-12D1-C44D-A672-C9CCC73A00F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2028E6-541D-D541-9A25-4FE7E0A7674B}" type="pres">
      <dgm:prSet presAssocID="{78AF273C-12D1-C44D-A672-C9CCC73A00FC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C3251D-79CD-A445-8411-2C90BFDDE75F}" type="pres">
      <dgm:prSet presAssocID="{B6D7DE93-1525-7249-8496-CEF779C3218C}" presName="space" presStyleCnt="0"/>
      <dgm:spPr/>
    </dgm:pt>
    <dgm:pt modelId="{3938C69A-5779-4A4C-A09B-93DCB67214B4}" type="pres">
      <dgm:prSet presAssocID="{F2E7DD09-03CF-4C4B-B1D6-467918AA4D9E}" presName="composite" presStyleCnt="0"/>
      <dgm:spPr/>
    </dgm:pt>
    <dgm:pt modelId="{CBE5A44A-D764-7C48-A2F9-3E50B8A54D65}" type="pres">
      <dgm:prSet presAssocID="{F2E7DD09-03CF-4C4B-B1D6-467918AA4D9E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17C963-486D-ED4A-9AA8-B4792527D318}" type="pres">
      <dgm:prSet presAssocID="{F2E7DD09-03CF-4C4B-B1D6-467918AA4D9E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CF61488-C753-8F46-B3D3-1467F8B0E0D9}" srcId="{B603F13D-7AE4-B143-A529-A89E7C757FC3}" destId="{F2E2F78B-5BF6-3346-B723-DB97C0D5E92B}" srcOrd="1" destOrd="0" parTransId="{233483EF-06A6-E448-A101-3F044C4AB2DD}" sibTransId="{D2A41DB8-FC01-CA48-8428-F58CFD1F4E19}"/>
    <dgm:cxn modelId="{EA3565BA-C7DB-E74C-B2A2-B70834B45FA1}" srcId="{B603F13D-7AE4-B143-A529-A89E7C757FC3}" destId="{78AF273C-12D1-C44D-A672-C9CCC73A00FC}" srcOrd="2" destOrd="0" parTransId="{F7B887D1-C3BE-FC4B-A795-7F3C2DD89C5E}" sibTransId="{B6D7DE93-1525-7249-8496-CEF779C3218C}"/>
    <dgm:cxn modelId="{627BCF95-0E24-FA46-9879-B8564AD4DFD3}" type="presOf" srcId="{2E83E1EE-3D79-D44F-AA3F-B49DC702379F}" destId="{BB17C963-486D-ED4A-9AA8-B4792527D318}" srcOrd="0" destOrd="1" presId="urn:microsoft.com/office/officeart/2005/8/layout/hList1"/>
    <dgm:cxn modelId="{6DC12FF2-93B0-2841-AC21-4C175A59E593}" type="presOf" srcId="{F2E7DD09-03CF-4C4B-B1D6-467918AA4D9E}" destId="{CBE5A44A-D764-7C48-A2F9-3E50B8A54D65}" srcOrd="0" destOrd="0" presId="urn:microsoft.com/office/officeart/2005/8/layout/hList1"/>
    <dgm:cxn modelId="{EF81D1BD-5348-7E4B-8C1C-681BBC78CA45}" srcId="{78AF273C-12D1-C44D-A672-C9CCC73A00FC}" destId="{9994F9CB-5957-0B4F-8684-931C6AE4CADA}" srcOrd="0" destOrd="0" parTransId="{4FE6183B-3BD3-AF4C-903A-52C6EB64B262}" sibTransId="{E68716DB-A70D-2C4C-8304-6C841C843CC8}"/>
    <dgm:cxn modelId="{24FB2D47-EAB2-EF49-9EDB-C442D40E0E1D}" srcId="{F2E2F78B-5BF6-3346-B723-DB97C0D5E92B}" destId="{48DE4BB4-4A3B-8842-890A-45481B4ED194}" srcOrd="0" destOrd="0" parTransId="{CCEEB4D1-E5C4-494C-A484-DD6F658675AF}" sibTransId="{BE117367-7EDF-3544-BD67-6D078D30FE5F}"/>
    <dgm:cxn modelId="{0318487C-F757-0345-BF5D-48E6E858FC67}" srcId="{F2E7DD09-03CF-4C4B-B1D6-467918AA4D9E}" destId="{2E83E1EE-3D79-D44F-AA3F-B49DC702379F}" srcOrd="1" destOrd="0" parTransId="{F1564C81-43D5-094C-8DF1-60F507941977}" sibTransId="{5506104C-052F-3549-BB86-37C520D016E6}"/>
    <dgm:cxn modelId="{173BF20C-5ECB-4C49-A9EF-3FD9AFB9E05C}" type="presOf" srcId="{78AF273C-12D1-C44D-A672-C9CCC73A00FC}" destId="{EA6EBC5F-9FAA-B248-AC26-42BD81CB4B40}" srcOrd="0" destOrd="0" presId="urn:microsoft.com/office/officeart/2005/8/layout/hList1"/>
    <dgm:cxn modelId="{FD374B74-7AA2-2648-8F6C-5E268FF70E69}" srcId="{B603F13D-7AE4-B143-A529-A89E7C757FC3}" destId="{F2E7DD09-03CF-4C4B-B1D6-467918AA4D9E}" srcOrd="3" destOrd="0" parTransId="{A05D392A-FFE0-384C-B0AC-16C7F8566EA9}" sibTransId="{BF92DFA0-F0EA-9447-8C01-86CA407B2C99}"/>
    <dgm:cxn modelId="{61E46F8E-9263-8644-AB29-D1D1FD390EDF}" type="presOf" srcId="{6723D283-4B70-0247-92C3-58A4093B8119}" destId="{7A167BEB-D794-A247-96AD-9B3E40A4C400}" srcOrd="0" destOrd="0" presId="urn:microsoft.com/office/officeart/2005/8/layout/hList1"/>
    <dgm:cxn modelId="{73B496FF-3E2B-3D46-8604-954C00AA251B}" type="presOf" srcId="{9994F9CB-5957-0B4F-8684-931C6AE4CADA}" destId="{A42028E6-541D-D541-9A25-4FE7E0A7674B}" srcOrd="0" destOrd="0" presId="urn:microsoft.com/office/officeart/2005/8/layout/hList1"/>
    <dgm:cxn modelId="{9CC1F8D5-15C1-8643-BE1E-CE8199888BC2}" srcId="{6723D283-4B70-0247-92C3-58A4093B8119}" destId="{BA6FCF2D-CABD-DA4B-B607-76352C5DE9D2}" srcOrd="0" destOrd="0" parTransId="{E51795CE-9959-0342-9CDF-CCF45F7B0D51}" sibTransId="{3491FDA0-85DE-2C40-A808-70D75814F140}"/>
    <dgm:cxn modelId="{9351C43D-2684-5F4B-9548-DDDAA5BEAEF7}" type="presOf" srcId="{57401BDF-A917-3543-8AC4-377A800F2B99}" destId="{BB17C963-486D-ED4A-9AA8-B4792527D318}" srcOrd="0" destOrd="0" presId="urn:microsoft.com/office/officeart/2005/8/layout/hList1"/>
    <dgm:cxn modelId="{C51F96BA-6185-D548-8DB6-D3843A6C1E98}" type="presOf" srcId="{F2E2F78B-5BF6-3346-B723-DB97C0D5E92B}" destId="{91091283-0E8B-0742-8E19-BC509CA93A25}" srcOrd="0" destOrd="0" presId="urn:microsoft.com/office/officeart/2005/8/layout/hList1"/>
    <dgm:cxn modelId="{A874FC25-C0AB-9F43-B62E-C98EEE547366}" type="presOf" srcId="{48DE4BB4-4A3B-8842-890A-45481B4ED194}" destId="{BCE96AAF-30FD-6442-871E-99DD3D9C7027}" srcOrd="0" destOrd="0" presId="urn:microsoft.com/office/officeart/2005/8/layout/hList1"/>
    <dgm:cxn modelId="{65B3EBD6-C16A-2248-9CE9-30C17D53333B}" srcId="{F2E7DD09-03CF-4C4B-B1D6-467918AA4D9E}" destId="{57401BDF-A917-3543-8AC4-377A800F2B99}" srcOrd="0" destOrd="0" parTransId="{64EC2788-D479-A747-9946-5AA24989C889}" sibTransId="{76E22080-CF41-FB4D-9116-94ACAF6EB1B1}"/>
    <dgm:cxn modelId="{C81EE04C-F511-4640-801B-E3E8D09982E2}" type="presOf" srcId="{B603F13D-7AE4-B143-A529-A89E7C757FC3}" destId="{82021306-D241-8E4A-BE2F-A36E767D125E}" srcOrd="0" destOrd="0" presId="urn:microsoft.com/office/officeart/2005/8/layout/hList1"/>
    <dgm:cxn modelId="{71E8F828-4CEE-A243-8183-9F38E3C8BEC9}" srcId="{B603F13D-7AE4-B143-A529-A89E7C757FC3}" destId="{6723D283-4B70-0247-92C3-58A4093B8119}" srcOrd="0" destOrd="0" parTransId="{54BB81A3-96AE-E042-84FF-6F747E4E2C99}" sibTransId="{261F5763-4965-FB4E-99B9-6F2E306F19E3}"/>
    <dgm:cxn modelId="{40D4F94B-81E9-8141-9275-B0B5663F6CC3}" type="presOf" srcId="{BA6FCF2D-CABD-DA4B-B607-76352C5DE9D2}" destId="{183DDD27-55D5-D846-B1AD-A8A11C1952F4}" srcOrd="0" destOrd="0" presId="urn:microsoft.com/office/officeart/2005/8/layout/hList1"/>
    <dgm:cxn modelId="{7E762354-8283-C24C-87ED-18D995B990BF}" type="presParOf" srcId="{82021306-D241-8E4A-BE2F-A36E767D125E}" destId="{A9ADA0F7-7866-A047-A255-3E26C49DDBC7}" srcOrd="0" destOrd="0" presId="urn:microsoft.com/office/officeart/2005/8/layout/hList1"/>
    <dgm:cxn modelId="{54DB87F4-8A6D-5A42-BA74-EF9D1643B5FA}" type="presParOf" srcId="{A9ADA0F7-7866-A047-A255-3E26C49DDBC7}" destId="{7A167BEB-D794-A247-96AD-9B3E40A4C400}" srcOrd="0" destOrd="0" presId="urn:microsoft.com/office/officeart/2005/8/layout/hList1"/>
    <dgm:cxn modelId="{D43F9D57-1F3A-2F46-ACD6-88B2C0CDAA4A}" type="presParOf" srcId="{A9ADA0F7-7866-A047-A255-3E26C49DDBC7}" destId="{183DDD27-55D5-D846-B1AD-A8A11C1952F4}" srcOrd="1" destOrd="0" presId="urn:microsoft.com/office/officeart/2005/8/layout/hList1"/>
    <dgm:cxn modelId="{F462F3DC-F38F-A048-8C9B-B3155BF31A5F}" type="presParOf" srcId="{82021306-D241-8E4A-BE2F-A36E767D125E}" destId="{FB8DCAE0-CD67-AF46-ABBA-658ACCDA6593}" srcOrd="1" destOrd="0" presId="urn:microsoft.com/office/officeart/2005/8/layout/hList1"/>
    <dgm:cxn modelId="{213EFEBC-C04E-CD4A-A0FD-DF02FEC30140}" type="presParOf" srcId="{82021306-D241-8E4A-BE2F-A36E767D125E}" destId="{568BB9E2-6E9D-4848-8991-F428E9A96FF7}" srcOrd="2" destOrd="0" presId="urn:microsoft.com/office/officeart/2005/8/layout/hList1"/>
    <dgm:cxn modelId="{63D42856-07F0-DB49-92C5-AD7D966B9239}" type="presParOf" srcId="{568BB9E2-6E9D-4848-8991-F428E9A96FF7}" destId="{91091283-0E8B-0742-8E19-BC509CA93A25}" srcOrd="0" destOrd="0" presId="urn:microsoft.com/office/officeart/2005/8/layout/hList1"/>
    <dgm:cxn modelId="{46BFC58C-8CA9-5947-BA5E-0BB57C84DE43}" type="presParOf" srcId="{568BB9E2-6E9D-4848-8991-F428E9A96FF7}" destId="{BCE96AAF-30FD-6442-871E-99DD3D9C7027}" srcOrd="1" destOrd="0" presId="urn:microsoft.com/office/officeart/2005/8/layout/hList1"/>
    <dgm:cxn modelId="{F9421B68-59ED-3746-88EE-1744560A441D}" type="presParOf" srcId="{82021306-D241-8E4A-BE2F-A36E767D125E}" destId="{D7AA29A9-E6CE-2C44-A28E-FF3367ADDC60}" srcOrd="3" destOrd="0" presId="urn:microsoft.com/office/officeart/2005/8/layout/hList1"/>
    <dgm:cxn modelId="{DADFE52D-7C6E-E445-9AF0-10ABDA900A0F}" type="presParOf" srcId="{82021306-D241-8E4A-BE2F-A36E767D125E}" destId="{D8D75C3D-BD61-374D-BCCF-0FB42CAE783A}" srcOrd="4" destOrd="0" presId="urn:microsoft.com/office/officeart/2005/8/layout/hList1"/>
    <dgm:cxn modelId="{81587FA6-2C8C-1F40-89A7-A9311DF462F1}" type="presParOf" srcId="{D8D75C3D-BD61-374D-BCCF-0FB42CAE783A}" destId="{EA6EBC5F-9FAA-B248-AC26-42BD81CB4B40}" srcOrd="0" destOrd="0" presId="urn:microsoft.com/office/officeart/2005/8/layout/hList1"/>
    <dgm:cxn modelId="{1195719D-D257-C342-BFBD-26C14D780BA6}" type="presParOf" srcId="{D8D75C3D-BD61-374D-BCCF-0FB42CAE783A}" destId="{A42028E6-541D-D541-9A25-4FE7E0A7674B}" srcOrd="1" destOrd="0" presId="urn:microsoft.com/office/officeart/2005/8/layout/hList1"/>
    <dgm:cxn modelId="{E19D6ADB-38F1-FD47-B007-0BC831987022}" type="presParOf" srcId="{82021306-D241-8E4A-BE2F-A36E767D125E}" destId="{4BC3251D-79CD-A445-8411-2C90BFDDE75F}" srcOrd="5" destOrd="0" presId="urn:microsoft.com/office/officeart/2005/8/layout/hList1"/>
    <dgm:cxn modelId="{A7EA50DF-283C-1143-9FBB-7BFDA0EF57BF}" type="presParOf" srcId="{82021306-D241-8E4A-BE2F-A36E767D125E}" destId="{3938C69A-5779-4A4C-A09B-93DCB67214B4}" srcOrd="6" destOrd="0" presId="urn:microsoft.com/office/officeart/2005/8/layout/hList1"/>
    <dgm:cxn modelId="{75322A70-C424-DB48-95A5-F653E383F29D}" type="presParOf" srcId="{3938C69A-5779-4A4C-A09B-93DCB67214B4}" destId="{CBE5A44A-D764-7C48-A2F9-3E50B8A54D65}" srcOrd="0" destOrd="0" presId="urn:microsoft.com/office/officeart/2005/8/layout/hList1"/>
    <dgm:cxn modelId="{51AB9CBA-269B-9843-AA82-A0434F39DBF7}" type="presParOf" srcId="{3938C69A-5779-4A4C-A09B-93DCB67214B4}" destId="{BB17C963-486D-ED4A-9AA8-B4792527D31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C2B9B1-94D7-2349-AA0D-E05710750035}" type="doc">
      <dgm:prSet loTypeId="urn:microsoft.com/office/officeart/2005/8/layout/p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A0ABAD4-2DF7-F045-90C7-3465B61EF9BC}">
      <dgm:prSet/>
      <dgm:spPr/>
      <dgm:t>
        <a:bodyPr/>
        <a:lstStyle/>
        <a:p>
          <a:pPr rtl="0"/>
          <a:r>
            <a:rPr kumimoji="1" lang="zh-CN" altLang="en-US" smtClean="0">
              <a:latin typeface="Heiti SC Light" charset="-122"/>
              <a:ea typeface="Heiti SC Light" charset="-122"/>
              <a:cs typeface="Heiti SC Light" charset="-122"/>
            </a:rPr>
            <a:t>知识表示</a:t>
          </a:r>
          <a:endParaRPr lang="zh-CN" altLang="en-US">
            <a:latin typeface="Heiti SC Light" charset="-122"/>
            <a:ea typeface="Heiti SC Light" charset="-122"/>
            <a:cs typeface="Heiti SC Light" charset="-122"/>
          </a:endParaRPr>
        </a:p>
      </dgm:t>
    </dgm:pt>
    <dgm:pt modelId="{6EB33314-F9A6-774A-8C4C-E02C7353F693}" type="parTrans" cxnId="{BC32B929-547C-364F-8196-1D3DF53C851B}">
      <dgm:prSet/>
      <dgm:spPr/>
      <dgm:t>
        <a:bodyPr/>
        <a:lstStyle/>
        <a:p>
          <a:endParaRPr lang="zh-CN" altLang="en-US">
            <a:latin typeface="Heiti SC Light" charset="-122"/>
            <a:ea typeface="Heiti SC Light" charset="-122"/>
            <a:cs typeface="Heiti SC Light" charset="-122"/>
          </a:endParaRPr>
        </a:p>
      </dgm:t>
    </dgm:pt>
    <dgm:pt modelId="{7A83C302-9BA3-6F4D-A2FD-B7F6B377FCBC}" type="sibTrans" cxnId="{BC32B929-547C-364F-8196-1D3DF53C851B}">
      <dgm:prSet/>
      <dgm:spPr/>
      <dgm:t>
        <a:bodyPr/>
        <a:lstStyle/>
        <a:p>
          <a:endParaRPr lang="zh-CN" altLang="en-US">
            <a:latin typeface="Heiti SC Light" charset="-122"/>
            <a:ea typeface="Heiti SC Light" charset="-122"/>
            <a:cs typeface="Heiti SC Light" charset="-122"/>
          </a:endParaRPr>
        </a:p>
      </dgm:t>
    </dgm:pt>
    <dgm:pt modelId="{5BDA21AB-C2E9-ED42-B94E-621DE8821161}">
      <dgm:prSet/>
      <dgm:spPr/>
      <dgm:t>
        <a:bodyPr/>
        <a:lstStyle/>
        <a:p>
          <a:pPr rtl="0"/>
          <a:r>
            <a:rPr lang="zh-CN" altLang="en-US" dirty="0" smtClean="0">
              <a:latin typeface="Heiti SC Light" charset="-122"/>
              <a:ea typeface="Heiti SC Light" charset="-122"/>
              <a:cs typeface="Heiti SC Light" charset="-122"/>
            </a:rPr>
            <a:t>知识图谱只能表达简单关联事实，对于时空语义、跨媒体语义支撑力度不够</a:t>
          </a:r>
          <a:endParaRPr lang="en-US" dirty="0">
            <a:latin typeface="Heiti SC Light" charset="-122"/>
            <a:ea typeface="Heiti SC Light" charset="-122"/>
            <a:cs typeface="Heiti SC Light" charset="-122"/>
          </a:endParaRPr>
        </a:p>
      </dgm:t>
    </dgm:pt>
    <dgm:pt modelId="{38708070-87F0-BC43-B03E-8EFC516B3AAC}" type="parTrans" cxnId="{8FE4776F-62E0-5843-A968-5EB076C48667}">
      <dgm:prSet/>
      <dgm:spPr/>
      <dgm:t>
        <a:bodyPr/>
        <a:lstStyle/>
        <a:p>
          <a:endParaRPr lang="zh-CN" altLang="en-US">
            <a:latin typeface="Heiti SC Light" charset="-122"/>
            <a:ea typeface="Heiti SC Light" charset="-122"/>
            <a:cs typeface="Heiti SC Light" charset="-122"/>
          </a:endParaRPr>
        </a:p>
      </dgm:t>
    </dgm:pt>
    <dgm:pt modelId="{489E8216-30BB-8F46-9A76-69BBE3E80191}" type="sibTrans" cxnId="{8FE4776F-62E0-5843-A968-5EB076C48667}">
      <dgm:prSet/>
      <dgm:spPr/>
      <dgm:t>
        <a:bodyPr/>
        <a:lstStyle/>
        <a:p>
          <a:endParaRPr lang="zh-CN" altLang="en-US">
            <a:latin typeface="Heiti SC Light" charset="-122"/>
            <a:ea typeface="Heiti SC Light" charset="-122"/>
            <a:cs typeface="Heiti SC Light" charset="-122"/>
          </a:endParaRPr>
        </a:p>
      </dgm:t>
    </dgm:pt>
    <dgm:pt modelId="{750962B8-C9B8-3648-B66E-92CC74EF8DEE}">
      <dgm:prSet/>
      <dgm:spPr/>
      <dgm:t>
        <a:bodyPr/>
        <a:lstStyle/>
        <a:p>
          <a:pPr rtl="0"/>
          <a:r>
            <a:rPr kumimoji="1" lang="zh-CN" altLang="en-US" smtClean="0">
              <a:latin typeface="Heiti SC Light" charset="-122"/>
              <a:ea typeface="Heiti SC Light" charset="-122"/>
              <a:cs typeface="Heiti SC Light" charset="-122"/>
            </a:rPr>
            <a:t>知识获取</a:t>
          </a:r>
          <a:endParaRPr lang="zh-CN" altLang="en-US">
            <a:latin typeface="Heiti SC Light" charset="-122"/>
            <a:ea typeface="Heiti SC Light" charset="-122"/>
            <a:cs typeface="Heiti SC Light" charset="-122"/>
          </a:endParaRPr>
        </a:p>
      </dgm:t>
    </dgm:pt>
    <dgm:pt modelId="{3849790A-7F8A-3F43-80D0-38C49D26A7E2}" type="parTrans" cxnId="{AF5081D8-909F-CB43-B92D-07ADADBA7DD9}">
      <dgm:prSet/>
      <dgm:spPr/>
      <dgm:t>
        <a:bodyPr/>
        <a:lstStyle/>
        <a:p>
          <a:endParaRPr lang="zh-CN" altLang="en-US">
            <a:latin typeface="Heiti SC Light" charset="-122"/>
            <a:ea typeface="Heiti SC Light" charset="-122"/>
            <a:cs typeface="Heiti SC Light" charset="-122"/>
          </a:endParaRPr>
        </a:p>
      </dgm:t>
    </dgm:pt>
    <dgm:pt modelId="{0891414C-BFDB-A149-AD4D-5E44231AAC2B}" type="sibTrans" cxnId="{AF5081D8-909F-CB43-B92D-07ADADBA7DD9}">
      <dgm:prSet/>
      <dgm:spPr/>
      <dgm:t>
        <a:bodyPr/>
        <a:lstStyle/>
        <a:p>
          <a:endParaRPr lang="zh-CN" altLang="en-US">
            <a:latin typeface="Heiti SC Light" charset="-122"/>
            <a:ea typeface="Heiti SC Light" charset="-122"/>
            <a:cs typeface="Heiti SC Light" charset="-122"/>
          </a:endParaRPr>
        </a:p>
      </dgm:t>
    </dgm:pt>
    <dgm:pt modelId="{B33E53B1-700F-8E40-8458-98D70E9DD383}">
      <dgm:prSet/>
      <dgm:spPr/>
      <dgm:t>
        <a:bodyPr/>
        <a:lstStyle/>
        <a:p>
          <a:pPr rtl="0"/>
          <a:r>
            <a:rPr lang="zh-CN" altLang="en-US" dirty="0" smtClean="0">
              <a:latin typeface="Heiti SC Light" charset="-122"/>
              <a:ea typeface="Heiti SC Light" charset="-122"/>
              <a:cs typeface="Heiti SC Light" charset="-122"/>
            </a:rPr>
            <a:t>领域样本缺失现象严重，手工构建代价高昂；稀疏样本下的高质量自动化构建缺乏有效手段</a:t>
          </a:r>
          <a:endParaRPr lang="en-US" dirty="0">
            <a:latin typeface="Heiti SC Light" charset="-122"/>
            <a:ea typeface="Heiti SC Light" charset="-122"/>
            <a:cs typeface="Heiti SC Light" charset="-122"/>
          </a:endParaRPr>
        </a:p>
      </dgm:t>
    </dgm:pt>
    <dgm:pt modelId="{572B624B-1CF3-2A46-95F5-CA71F21C5B59}" type="parTrans" cxnId="{4F78E059-F173-DC4B-B64D-190973B41B32}">
      <dgm:prSet/>
      <dgm:spPr/>
      <dgm:t>
        <a:bodyPr/>
        <a:lstStyle/>
        <a:p>
          <a:endParaRPr lang="zh-CN" altLang="en-US">
            <a:latin typeface="Heiti SC Light" charset="-122"/>
            <a:ea typeface="Heiti SC Light" charset="-122"/>
            <a:cs typeface="Heiti SC Light" charset="-122"/>
          </a:endParaRPr>
        </a:p>
      </dgm:t>
    </dgm:pt>
    <dgm:pt modelId="{DF78974F-28CB-5D4D-8FDF-70898D9B2152}" type="sibTrans" cxnId="{4F78E059-F173-DC4B-B64D-190973B41B32}">
      <dgm:prSet/>
      <dgm:spPr/>
      <dgm:t>
        <a:bodyPr/>
        <a:lstStyle/>
        <a:p>
          <a:endParaRPr lang="zh-CN" altLang="en-US">
            <a:latin typeface="Heiti SC Light" charset="-122"/>
            <a:ea typeface="Heiti SC Light" charset="-122"/>
            <a:cs typeface="Heiti SC Light" charset="-122"/>
          </a:endParaRPr>
        </a:p>
      </dgm:t>
    </dgm:pt>
    <dgm:pt modelId="{1734CF68-00B4-674A-8F90-3EEF08744382}">
      <dgm:prSet/>
      <dgm:spPr/>
      <dgm:t>
        <a:bodyPr/>
        <a:lstStyle/>
        <a:p>
          <a:pPr rtl="0"/>
          <a:r>
            <a:rPr kumimoji="1" lang="zh-CN" altLang="en-US" smtClean="0">
              <a:latin typeface="Heiti SC Light" charset="-122"/>
              <a:ea typeface="Heiti SC Light" charset="-122"/>
              <a:cs typeface="Heiti SC Light" charset="-122"/>
            </a:rPr>
            <a:t>知识应用</a:t>
          </a:r>
          <a:endParaRPr lang="zh-CN" altLang="en-US">
            <a:latin typeface="Heiti SC Light" charset="-122"/>
            <a:ea typeface="Heiti SC Light" charset="-122"/>
            <a:cs typeface="Heiti SC Light" charset="-122"/>
          </a:endParaRPr>
        </a:p>
      </dgm:t>
    </dgm:pt>
    <dgm:pt modelId="{D2E59042-C46E-BE4B-8FD2-55D2E7F20104}" type="parTrans" cxnId="{8FD2A55F-E2B4-2342-85B9-23AA39ADE631}">
      <dgm:prSet/>
      <dgm:spPr/>
      <dgm:t>
        <a:bodyPr/>
        <a:lstStyle/>
        <a:p>
          <a:endParaRPr lang="zh-CN" altLang="en-US">
            <a:latin typeface="Heiti SC Light" charset="-122"/>
            <a:ea typeface="Heiti SC Light" charset="-122"/>
            <a:cs typeface="Heiti SC Light" charset="-122"/>
          </a:endParaRPr>
        </a:p>
      </dgm:t>
    </dgm:pt>
    <dgm:pt modelId="{311F255A-1943-ED45-9908-E533E5F50FD9}" type="sibTrans" cxnId="{8FD2A55F-E2B4-2342-85B9-23AA39ADE631}">
      <dgm:prSet/>
      <dgm:spPr/>
      <dgm:t>
        <a:bodyPr/>
        <a:lstStyle/>
        <a:p>
          <a:endParaRPr lang="zh-CN" altLang="en-US">
            <a:latin typeface="Heiti SC Light" charset="-122"/>
            <a:ea typeface="Heiti SC Light" charset="-122"/>
            <a:cs typeface="Heiti SC Light" charset="-122"/>
          </a:endParaRPr>
        </a:p>
      </dgm:t>
    </dgm:pt>
    <dgm:pt modelId="{D6F83666-1C26-2B4C-92B5-5B511AC40F39}">
      <dgm:prSet/>
      <dgm:spPr/>
      <dgm:t>
        <a:bodyPr/>
        <a:lstStyle/>
        <a:p>
          <a:pPr rtl="0"/>
          <a:r>
            <a:rPr lang="zh-CN" altLang="en-US" dirty="0" smtClean="0">
              <a:latin typeface="Heiti SC Light" charset="-122"/>
              <a:ea typeface="Heiti SC Light" charset="-122"/>
              <a:cs typeface="Heiti SC Light" charset="-122"/>
            </a:rPr>
            <a:t>领域知识图谱在行业的深入应用中仍缺乏有效手段，特别是推荐、推理与解释。</a:t>
          </a:r>
          <a:endParaRPr lang="en-US" dirty="0">
            <a:latin typeface="Heiti SC Light" charset="-122"/>
            <a:ea typeface="Heiti SC Light" charset="-122"/>
            <a:cs typeface="Heiti SC Light" charset="-122"/>
          </a:endParaRPr>
        </a:p>
      </dgm:t>
    </dgm:pt>
    <dgm:pt modelId="{12EB1E8E-733D-6447-98B0-06BB7E8CCA1C}" type="parTrans" cxnId="{4BCFB82E-122B-E347-BB66-57D34E5C1D61}">
      <dgm:prSet/>
      <dgm:spPr/>
      <dgm:t>
        <a:bodyPr/>
        <a:lstStyle/>
        <a:p>
          <a:endParaRPr lang="zh-CN" altLang="en-US">
            <a:latin typeface="Heiti SC Light" charset="-122"/>
            <a:ea typeface="Heiti SC Light" charset="-122"/>
            <a:cs typeface="Heiti SC Light" charset="-122"/>
          </a:endParaRPr>
        </a:p>
      </dgm:t>
    </dgm:pt>
    <dgm:pt modelId="{2F7BF2AE-54C3-8F4A-8EE1-F40003D8F1B6}" type="sibTrans" cxnId="{4BCFB82E-122B-E347-BB66-57D34E5C1D61}">
      <dgm:prSet/>
      <dgm:spPr/>
      <dgm:t>
        <a:bodyPr/>
        <a:lstStyle/>
        <a:p>
          <a:endParaRPr lang="zh-CN" altLang="en-US">
            <a:latin typeface="Heiti SC Light" charset="-122"/>
            <a:ea typeface="Heiti SC Light" charset="-122"/>
            <a:cs typeface="Heiti SC Light" charset="-122"/>
          </a:endParaRPr>
        </a:p>
      </dgm:t>
    </dgm:pt>
    <dgm:pt modelId="{AE108E44-D954-8A45-9F82-038111003123}" type="pres">
      <dgm:prSet presAssocID="{FFC2B9B1-94D7-2349-AA0D-E0571075003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D32F2CA-51F1-224A-830B-E5750E48A661}" type="pres">
      <dgm:prSet presAssocID="{FFC2B9B1-94D7-2349-AA0D-E05710750035}" presName="bkgdShp" presStyleLbl="alignAccFollowNode1" presStyleIdx="0" presStyleCnt="1"/>
      <dgm:spPr/>
    </dgm:pt>
    <dgm:pt modelId="{11DAA86B-C831-C340-AE23-CCA8F9548AC2}" type="pres">
      <dgm:prSet presAssocID="{FFC2B9B1-94D7-2349-AA0D-E05710750035}" presName="linComp" presStyleCnt="0"/>
      <dgm:spPr/>
    </dgm:pt>
    <dgm:pt modelId="{F7652315-2FFB-1142-9EE7-D5DCCBAC306D}" type="pres">
      <dgm:prSet presAssocID="{8A0ABAD4-2DF7-F045-90C7-3465B61EF9BC}" presName="compNode" presStyleCnt="0"/>
      <dgm:spPr/>
    </dgm:pt>
    <dgm:pt modelId="{19EEAD3F-DDC6-9147-B940-6D134FF52147}" type="pres">
      <dgm:prSet presAssocID="{8A0ABAD4-2DF7-F045-90C7-3465B61EF9B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BEB89B-FD5E-B545-B55C-67401C43EB2C}" type="pres">
      <dgm:prSet presAssocID="{8A0ABAD4-2DF7-F045-90C7-3465B61EF9BC}" presName="invisiNode" presStyleLbl="node1" presStyleIdx="0" presStyleCnt="3"/>
      <dgm:spPr/>
    </dgm:pt>
    <dgm:pt modelId="{5948F0EF-99F5-B748-8C1B-F6DB46933053}" type="pres">
      <dgm:prSet presAssocID="{8A0ABAD4-2DF7-F045-90C7-3465B61EF9BC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2000" b="-52000"/>
          </a:stretch>
        </a:blipFill>
      </dgm:spPr>
    </dgm:pt>
    <dgm:pt modelId="{48D85AB1-B662-3D47-9D9A-AC299EE2AEAC}" type="pres">
      <dgm:prSet presAssocID="{7A83C302-9BA3-6F4D-A2FD-B7F6B377FCBC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3285C7D8-CCA8-5043-9481-AEA28904757D}" type="pres">
      <dgm:prSet presAssocID="{750962B8-C9B8-3648-B66E-92CC74EF8DEE}" presName="compNode" presStyleCnt="0"/>
      <dgm:spPr/>
    </dgm:pt>
    <dgm:pt modelId="{E4998D5F-0914-C94C-8A61-467ED75C60D4}" type="pres">
      <dgm:prSet presAssocID="{750962B8-C9B8-3648-B66E-92CC74EF8DE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BA8954-CFAF-DF4F-92AC-D28F5827BFB2}" type="pres">
      <dgm:prSet presAssocID="{750962B8-C9B8-3648-B66E-92CC74EF8DEE}" presName="invisiNode" presStyleLbl="node1" presStyleIdx="1" presStyleCnt="3"/>
      <dgm:spPr/>
    </dgm:pt>
    <dgm:pt modelId="{49E14121-4683-6542-A690-721B3166F8CD}" type="pres">
      <dgm:prSet presAssocID="{750962B8-C9B8-3648-B66E-92CC74EF8DEE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</dgm:spPr>
    </dgm:pt>
    <dgm:pt modelId="{54642E98-6CA1-6F44-A38D-4D46D8EF624F}" type="pres">
      <dgm:prSet presAssocID="{0891414C-BFDB-A149-AD4D-5E44231AAC2B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49A48494-2D90-A341-A442-AFBF70F8EAD3}" type="pres">
      <dgm:prSet presAssocID="{1734CF68-00B4-674A-8F90-3EEF08744382}" presName="compNode" presStyleCnt="0"/>
      <dgm:spPr/>
    </dgm:pt>
    <dgm:pt modelId="{A67FB8EF-EDFD-734E-93EB-A396C49F7EC2}" type="pres">
      <dgm:prSet presAssocID="{1734CF68-00B4-674A-8F90-3EEF0874438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36315E-84D4-CD4C-A358-197BBBBFA32B}" type="pres">
      <dgm:prSet presAssocID="{1734CF68-00B4-674A-8F90-3EEF08744382}" presName="invisiNode" presStyleLbl="node1" presStyleIdx="2" presStyleCnt="3"/>
      <dgm:spPr/>
    </dgm:pt>
    <dgm:pt modelId="{86CE9B19-F370-9E49-B311-FB770C3243ED}" type="pres">
      <dgm:prSet presAssocID="{1734CF68-00B4-674A-8F90-3EEF08744382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9000" b="-89000"/>
          </a:stretch>
        </a:blipFill>
      </dgm:spPr>
    </dgm:pt>
  </dgm:ptLst>
  <dgm:cxnLst>
    <dgm:cxn modelId="{BC32B929-547C-364F-8196-1D3DF53C851B}" srcId="{FFC2B9B1-94D7-2349-AA0D-E05710750035}" destId="{8A0ABAD4-2DF7-F045-90C7-3465B61EF9BC}" srcOrd="0" destOrd="0" parTransId="{6EB33314-F9A6-774A-8C4C-E02C7353F693}" sibTransId="{7A83C302-9BA3-6F4D-A2FD-B7F6B377FCBC}"/>
    <dgm:cxn modelId="{4F78E059-F173-DC4B-B64D-190973B41B32}" srcId="{750962B8-C9B8-3648-B66E-92CC74EF8DEE}" destId="{B33E53B1-700F-8E40-8458-98D70E9DD383}" srcOrd="0" destOrd="0" parTransId="{572B624B-1CF3-2A46-95F5-CA71F21C5B59}" sibTransId="{DF78974F-28CB-5D4D-8FDF-70898D9B2152}"/>
    <dgm:cxn modelId="{B66666E3-AF54-4B4A-A99E-7EF2FD52B195}" type="presOf" srcId="{D6F83666-1C26-2B4C-92B5-5B511AC40F39}" destId="{A67FB8EF-EDFD-734E-93EB-A396C49F7EC2}" srcOrd="0" destOrd="1" presId="urn:microsoft.com/office/officeart/2005/8/layout/pList2"/>
    <dgm:cxn modelId="{DB1CF16D-DB42-C04E-9522-6F1323ADF6F7}" type="presOf" srcId="{FFC2B9B1-94D7-2349-AA0D-E05710750035}" destId="{AE108E44-D954-8A45-9F82-038111003123}" srcOrd="0" destOrd="0" presId="urn:microsoft.com/office/officeart/2005/8/layout/pList2"/>
    <dgm:cxn modelId="{33214B06-F826-2C4F-BB01-4A7060B8A091}" type="presOf" srcId="{1734CF68-00B4-674A-8F90-3EEF08744382}" destId="{A67FB8EF-EDFD-734E-93EB-A396C49F7EC2}" srcOrd="0" destOrd="0" presId="urn:microsoft.com/office/officeart/2005/8/layout/pList2"/>
    <dgm:cxn modelId="{352C8D1D-E3FA-8149-96CD-0B3917CB7D67}" type="presOf" srcId="{7A83C302-9BA3-6F4D-A2FD-B7F6B377FCBC}" destId="{48D85AB1-B662-3D47-9D9A-AC299EE2AEAC}" srcOrd="0" destOrd="0" presId="urn:microsoft.com/office/officeart/2005/8/layout/pList2"/>
    <dgm:cxn modelId="{29E3EB4F-6FE9-A149-AB41-1CFECF506EDF}" type="presOf" srcId="{8A0ABAD4-2DF7-F045-90C7-3465B61EF9BC}" destId="{19EEAD3F-DDC6-9147-B940-6D134FF52147}" srcOrd="0" destOrd="0" presId="urn:microsoft.com/office/officeart/2005/8/layout/pList2"/>
    <dgm:cxn modelId="{8FD2A55F-E2B4-2342-85B9-23AA39ADE631}" srcId="{FFC2B9B1-94D7-2349-AA0D-E05710750035}" destId="{1734CF68-00B4-674A-8F90-3EEF08744382}" srcOrd="2" destOrd="0" parTransId="{D2E59042-C46E-BE4B-8FD2-55D2E7F20104}" sibTransId="{311F255A-1943-ED45-9908-E533E5F50FD9}"/>
    <dgm:cxn modelId="{9B7091F3-AD7F-274E-BB3B-3CFABB40062B}" type="presOf" srcId="{B33E53B1-700F-8E40-8458-98D70E9DD383}" destId="{E4998D5F-0914-C94C-8A61-467ED75C60D4}" srcOrd="0" destOrd="1" presId="urn:microsoft.com/office/officeart/2005/8/layout/pList2"/>
    <dgm:cxn modelId="{52ED620D-2591-EB4A-9C61-64C378D62107}" type="presOf" srcId="{750962B8-C9B8-3648-B66E-92CC74EF8DEE}" destId="{E4998D5F-0914-C94C-8A61-467ED75C60D4}" srcOrd="0" destOrd="0" presId="urn:microsoft.com/office/officeart/2005/8/layout/pList2"/>
    <dgm:cxn modelId="{8FE4776F-62E0-5843-A968-5EB076C48667}" srcId="{8A0ABAD4-2DF7-F045-90C7-3465B61EF9BC}" destId="{5BDA21AB-C2E9-ED42-B94E-621DE8821161}" srcOrd="0" destOrd="0" parTransId="{38708070-87F0-BC43-B03E-8EFC516B3AAC}" sibTransId="{489E8216-30BB-8F46-9A76-69BBE3E80191}"/>
    <dgm:cxn modelId="{AAA1E1A5-A973-CB47-ACB3-F7789E6E580F}" type="presOf" srcId="{0891414C-BFDB-A149-AD4D-5E44231AAC2B}" destId="{54642E98-6CA1-6F44-A38D-4D46D8EF624F}" srcOrd="0" destOrd="0" presId="urn:microsoft.com/office/officeart/2005/8/layout/pList2"/>
    <dgm:cxn modelId="{4BCFB82E-122B-E347-BB66-57D34E5C1D61}" srcId="{1734CF68-00B4-674A-8F90-3EEF08744382}" destId="{D6F83666-1C26-2B4C-92B5-5B511AC40F39}" srcOrd="0" destOrd="0" parTransId="{12EB1E8E-733D-6447-98B0-06BB7E8CCA1C}" sibTransId="{2F7BF2AE-54C3-8F4A-8EE1-F40003D8F1B6}"/>
    <dgm:cxn modelId="{756C2B45-87D8-B743-A4DB-2E1590A97229}" type="presOf" srcId="{5BDA21AB-C2E9-ED42-B94E-621DE8821161}" destId="{19EEAD3F-DDC6-9147-B940-6D134FF52147}" srcOrd="0" destOrd="1" presId="urn:microsoft.com/office/officeart/2005/8/layout/pList2"/>
    <dgm:cxn modelId="{AF5081D8-909F-CB43-B92D-07ADADBA7DD9}" srcId="{FFC2B9B1-94D7-2349-AA0D-E05710750035}" destId="{750962B8-C9B8-3648-B66E-92CC74EF8DEE}" srcOrd="1" destOrd="0" parTransId="{3849790A-7F8A-3F43-80D0-38C49D26A7E2}" sibTransId="{0891414C-BFDB-A149-AD4D-5E44231AAC2B}"/>
    <dgm:cxn modelId="{A08D8909-15F1-6A41-A682-6059C0506CE5}" type="presParOf" srcId="{AE108E44-D954-8A45-9F82-038111003123}" destId="{5D32F2CA-51F1-224A-830B-E5750E48A661}" srcOrd="0" destOrd="0" presId="urn:microsoft.com/office/officeart/2005/8/layout/pList2"/>
    <dgm:cxn modelId="{2494A5AA-E184-D443-9ED4-3ADFF0CDE286}" type="presParOf" srcId="{AE108E44-D954-8A45-9F82-038111003123}" destId="{11DAA86B-C831-C340-AE23-CCA8F9548AC2}" srcOrd="1" destOrd="0" presId="urn:microsoft.com/office/officeart/2005/8/layout/pList2"/>
    <dgm:cxn modelId="{987372FA-9076-E14D-8F7B-842F2AE4D74A}" type="presParOf" srcId="{11DAA86B-C831-C340-AE23-CCA8F9548AC2}" destId="{F7652315-2FFB-1142-9EE7-D5DCCBAC306D}" srcOrd="0" destOrd="0" presId="urn:microsoft.com/office/officeart/2005/8/layout/pList2"/>
    <dgm:cxn modelId="{711D5200-EA2D-AB40-9431-C8E1036A5468}" type="presParOf" srcId="{F7652315-2FFB-1142-9EE7-D5DCCBAC306D}" destId="{19EEAD3F-DDC6-9147-B940-6D134FF52147}" srcOrd="0" destOrd="0" presId="urn:microsoft.com/office/officeart/2005/8/layout/pList2"/>
    <dgm:cxn modelId="{39416DE5-9263-5E4B-9A5A-C107AB86E08F}" type="presParOf" srcId="{F7652315-2FFB-1142-9EE7-D5DCCBAC306D}" destId="{42BEB89B-FD5E-B545-B55C-67401C43EB2C}" srcOrd="1" destOrd="0" presId="urn:microsoft.com/office/officeart/2005/8/layout/pList2"/>
    <dgm:cxn modelId="{086E1ED2-9058-274C-9030-05BEA6A9403C}" type="presParOf" srcId="{F7652315-2FFB-1142-9EE7-D5DCCBAC306D}" destId="{5948F0EF-99F5-B748-8C1B-F6DB46933053}" srcOrd="2" destOrd="0" presId="urn:microsoft.com/office/officeart/2005/8/layout/pList2"/>
    <dgm:cxn modelId="{AF3485B6-46C1-7341-8218-74F09F45A056}" type="presParOf" srcId="{11DAA86B-C831-C340-AE23-CCA8F9548AC2}" destId="{48D85AB1-B662-3D47-9D9A-AC299EE2AEAC}" srcOrd="1" destOrd="0" presId="urn:microsoft.com/office/officeart/2005/8/layout/pList2"/>
    <dgm:cxn modelId="{61A6DD09-28C2-9E48-8772-C000E36138BC}" type="presParOf" srcId="{11DAA86B-C831-C340-AE23-CCA8F9548AC2}" destId="{3285C7D8-CCA8-5043-9481-AEA28904757D}" srcOrd="2" destOrd="0" presId="urn:microsoft.com/office/officeart/2005/8/layout/pList2"/>
    <dgm:cxn modelId="{F0CB3448-7C06-0743-AE4E-4940B88EDFD4}" type="presParOf" srcId="{3285C7D8-CCA8-5043-9481-AEA28904757D}" destId="{E4998D5F-0914-C94C-8A61-467ED75C60D4}" srcOrd="0" destOrd="0" presId="urn:microsoft.com/office/officeart/2005/8/layout/pList2"/>
    <dgm:cxn modelId="{87EBF1D1-9B14-414C-B83F-4EF1CFA94760}" type="presParOf" srcId="{3285C7D8-CCA8-5043-9481-AEA28904757D}" destId="{0CBA8954-CFAF-DF4F-92AC-D28F5827BFB2}" srcOrd="1" destOrd="0" presId="urn:microsoft.com/office/officeart/2005/8/layout/pList2"/>
    <dgm:cxn modelId="{98690469-92AB-7B43-B33C-55A91DC1A318}" type="presParOf" srcId="{3285C7D8-CCA8-5043-9481-AEA28904757D}" destId="{49E14121-4683-6542-A690-721B3166F8CD}" srcOrd="2" destOrd="0" presId="urn:microsoft.com/office/officeart/2005/8/layout/pList2"/>
    <dgm:cxn modelId="{29E5A272-591F-3D4D-9102-0C415B698E2D}" type="presParOf" srcId="{11DAA86B-C831-C340-AE23-CCA8F9548AC2}" destId="{54642E98-6CA1-6F44-A38D-4D46D8EF624F}" srcOrd="3" destOrd="0" presId="urn:microsoft.com/office/officeart/2005/8/layout/pList2"/>
    <dgm:cxn modelId="{735340C2-A50B-3947-A2B5-77589F0A741C}" type="presParOf" srcId="{11DAA86B-C831-C340-AE23-CCA8F9548AC2}" destId="{49A48494-2D90-A341-A442-AFBF70F8EAD3}" srcOrd="4" destOrd="0" presId="urn:microsoft.com/office/officeart/2005/8/layout/pList2"/>
    <dgm:cxn modelId="{95C1C4C4-D704-0342-9BA5-D4759FA015A4}" type="presParOf" srcId="{49A48494-2D90-A341-A442-AFBF70F8EAD3}" destId="{A67FB8EF-EDFD-734E-93EB-A396C49F7EC2}" srcOrd="0" destOrd="0" presId="urn:microsoft.com/office/officeart/2005/8/layout/pList2"/>
    <dgm:cxn modelId="{EF329DEF-A23D-7D45-8856-72457CFF9B9C}" type="presParOf" srcId="{49A48494-2D90-A341-A442-AFBF70F8EAD3}" destId="{5E36315E-84D4-CD4C-A358-197BBBBFA32B}" srcOrd="1" destOrd="0" presId="urn:microsoft.com/office/officeart/2005/8/layout/pList2"/>
    <dgm:cxn modelId="{37E326AB-16FD-1F43-89A0-C67F6D4250CF}" type="presParOf" srcId="{49A48494-2D90-A341-A442-AFBF70F8EAD3}" destId="{86CE9B19-F370-9E49-B311-FB770C3243ED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DBA500-5BC4-DD44-9C35-3A6967F4C460}" type="doc">
      <dgm:prSet loTypeId="urn:microsoft.com/office/officeart/2005/8/layout/vList3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979A100-F424-CB4C-9CD2-BFFF17CA15E6}">
      <dgm:prSet/>
      <dgm:spPr/>
      <dgm:t>
        <a:bodyPr/>
        <a:lstStyle/>
        <a:p>
          <a:pPr rtl="0"/>
          <a:r>
            <a:rPr lang="zh-CN" altLang="en-US" smtClean="0"/>
            <a:t>异质媒体、异质知识下的统一表示学习</a:t>
          </a:r>
          <a:endParaRPr lang="zh-CN" altLang="en-US"/>
        </a:p>
      </dgm:t>
    </dgm:pt>
    <dgm:pt modelId="{653D311B-D378-BB44-961A-4BFA4E960F11}" type="parTrans" cxnId="{7730C9AE-9E67-9944-ABF4-F6B75F96D19E}">
      <dgm:prSet/>
      <dgm:spPr/>
      <dgm:t>
        <a:bodyPr/>
        <a:lstStyle/>
        <a:p>
          <a:endParaRPr lang="zh-CN" altLang="en-US"/>
        </a:p>
      </dgm:t>
    </dgm:pt>
    <dgm:pt modelId="{C587D4E8-8B65-064B-A66D-973F911B6D23}" type="sibTrans" cxnId="{7730C9AE-9E67-9944-ABF4-F6B75F96D19E}">
      <dgm:prSet/>
      <dgm:spPr/>
      <dgm:t>
        <a:bodyPr/>
        <a:lstStyle/>
        <a:p>
          <a:endParaRPr lang="zh-CN" altLang="en-US"/>
        </a:p>
      </dgm:t>
    </dgm:pt>
    <dgm:pt modelId="{02091D2A-00FA-7145-A235-506F1E1C5817}">
      <dgm:prSet/>
      <dgm:spPr/>
      <dgm:t>
        <a:bodyPr/>
        <a:lstStyle/>
        <a:p>
          <a:pPr rtl="0"/>
          <a:r>
            <a:rPr lang="zh-CN" altLang="en-US" dirty="0" smtClean="0"/>
            <a:t>研究实体不同媒体的统一表示方法；</a:t>
          </a:r>
          <a:endParaRPr lang="zh-CN" altLang="en-US" dirty="0"/>
        </a:p>
      </dgm:t>
    </dgm:pt>
    <dgm:pt modelId="{DED8965A-3040-1840-BA5F-4BA9971BE9BA}" type="parTrans" cxnId="{8918F58C-BE3F-1D43-B3FB-B14FD399C69F}">
      <dgm:prSet/>
      <dgm:spPr/>
      <dgm:t>
        <a:bodyPr/>
        <a:lstStyle/>
        <a:p>
          <a:endParaRPr lang="zh-CN" altLang="en-US"/>
        </a:p>
      </dgm:t>
    </dgm:pt>
    <dgm:pt modelId="{216CA51D-9882-3D42-BB72-BB3F6C12A6A8}" type="sibTrans" cxnId="{8918F58C-BE3F-1D43-B3FB-B14FD399C69F}">
      <dgm:prSet/>
      <dgm:spPr/>
      <dgm:t>
        <a:bodyPr/>
        <a:lstStyle/>
        <a:p>
          <a:endParaRPr lang="zh-CN" altLang="en-US"/>
        </a:p>
      </dgm:t>
    </dgm:pt>
    <dgm:pt modelId="{3A036BFA-7712-A84C-B9DD-3F73CF30C7FD}">
      <dgm:prSet/>
      <dgm:spPr/>
      <dgm:t>
        <a:bodyPr/>
        <a:lstStyle/>
        <a:p>
          <a:pPr rtl="0"/>
          <a:r>
            <a:rPr lang="zh-CN" altLang="en-US" smtClean="0"/>
            <a:t>面向电商场景的动态知识建模与表示</a:t>
          </a:r>
          <a:endParaRPr lang="zh-CN" altLang="en-US"/>
        </a:p>
      </dgm:t>
    </dgm:pt>
    <dgm:pt modelId="{33FBEF94-2F89-6140-8989-014E438898C5}" type="parTrans" cxnId="{F33DA4D2-3547-384F-BB61-E6A5C20DE5A3}">
      <dgm:prSet/>
      <dgm:spPr/>
      <dgm:t>
        <a:bodyPr/>
        <a:lstStyle/>
        <a:p>
          <a:endParaRPr lang="zh-CN" altLang="en-US"/>
        </a:p>
      </dgm:t>
    </dgm:pt>
    <dgm:pt modelId="{BA09D5AD-3D77-794F-AEB2-9933E289B4AB}" type="sibTrans" cxnId="{F33DA4D2-3547-384F-BB61-E6A5C20DE5A3}">
      <dgm:prSet/>
      <dgm:spPr/>
      <dgm:t>
        <a:bodyPr/>
        <a:lstStyle/>
        <a:p>
          <a:endParaRPr lang="zh-CN" altLang="en-US"/>
        </a:p>
      </dgm:t>
    </dgm:pt>
    <dgm:pt modelId="{696C1FC6-F61A-A349-9AAF-5A598327B9B8}">
      <dgm:prSet/>
      <dgm:spPr/>
      <dgm:t>
        <a:bodyPr/>
        <a:lstStyle/>
        <a:p>
          <a:pPr rtl="0"/>
          <a:r>
            <a:rPr lang="zh-CN" altLang="en-US" dirty="0" smtClean="0"/>
            <a:t>研究典型消费场景下的决策知识表示</a:t>
          </a:r>
          <a:endParaRPr lang="zh-CN" altLang="en-US" dirty="0"/>
        </a:p>
      </dgm:t>
    </dgm:pt>
    <dgm:pt modelId="{A5D63B20-E730-E148-8455-B9BE610E2C72}" type="parTrans" cxnId="{E979AC32-77BA-B242-8254-F3A1E43514B5}">
      <dgm:prSet/>
      <dgm:spPr/>
      <dgm:t>
        <a:bodyPr/>
        <a:lstStyle/>
        <a:p>
          <a:endParaRPr lang="zh-CN" altLang="en-US"/>
        </a:p>
      </dgm:t>
    </dgm:pt>
    <dgm:pt modelId="{541AA6BF-A759-3D45-BBD0-EAF1E9CDB2EC}" type="sibTrans" cxnId="{E979AC32-77BA-B242-8254-F3A1E43514B5}">
      <dgm:prSet/>
      <dgm:spPr/>
      <dgm:t>
        <a:bodyPr/>
        <a:lstStyle/>
        <a:p>
          <a:endParaRPr lang="zh-CN" altLang="en-US"/>
        </a:p>
      </dgm:t>
    </dgm:pt>
    <dgm:pt modelId="{FAE5455C-0AA6-3E46-ADED-CB9AE847EDE0}">
      <dgm:prSet/>
      <dgm:spPr/>
      <dgm:t>
        <a:bodyPr/>
        <a:lstStyle/>
        <a:p>
          <a:pPr rtl="0"/>
          <a:r>
            <a:rPr lang="zh-CN" altLang="en-US" dirty="0" smtClean="0"/>
            <a:t>研究融合规则逻辑、语义网络等多种不同类型知识的统一知识表示学习方法；</a:t>
          </a:r>
          <a:endParaRPr lang="zh-CN" altLang="en-US" dirty="0"/>
        </a:p>
      </dgm:t>
    </dgm:pt>
    <dgm:pt modelId="{CDCDFBE0-EFE3-174D-B93C-413DFBA5FB8A}" type="parTrans" cxnId="{18956A65-72BB-BD4F-8664-A47A297CD83C}">
      <dgm:prSet/>
      <dgm:spPr/>
      <dgm:t>
        <a:bodyPr/>
        <a:lstStyle/>
        <a:p>
          <a:endParaRPr lang="zh-CN" altLang="en-US"/>
        </a:p>
      </dgm:t>
    </dgm:pt>
    <dgm:pt modelId="{73AA57A8-60C7-2343-86BD-3FE5C030F3E6}" type="sibTrans" cxnId="{18956A65-72BB-BD4F-8664-A47A297CD83C}">
      <dgm:prSet/>
      <dgm:spPr/>
      <dgm:t>
        <a:bodyPr/>
        <a:lstStyle/>
        <a:p>
          <a:endParaRPr lang="zh-CN" altLang="en-US"/>
        </a:p>
      </dgm:t>
    </dgm:pt>
    <dgm:pt modelId="{917A366E-0410-4847-B1E6-99DB268B12E5}">
      <dgm:prSet/>
      <dgm:spPr/>
      <dgm:t>
        <a:bodyPr/>
        <a:lstStyle/>
        <a:p>
          <a:pPr rtl="0"/>
          <a:r>
            <a:rPr lang="zh-CN" altLang="en-US" dirty="0" smtClean="0"/>
            <a:t>研究异质媒体、异质知识在低维向量空间的分布式表示学习方法。</a:t>
          </a:r>
          <a:endParaRPr lang="zh-CN" altLang="en-US" dirty="0"/>
        </a:p>
      </dgm:t>
    </dgm:pt>
    <dgm:pt modelId="{EDC209AE-F82C-2F47-8414-B3D2AA10EEF2}" type="parTrans" cxnId="{624B4054-FA6B-A94E-9D9B-1617CFD1C821}">
      <dgm:prSet/>
      <dgm:spPr/>
      <dgm:t>
        <a:bodyPr/>
        <a:lstStyle/>
        <a:p>
          <a:endParaRPr lang="zh-CN" altLang="en-US"/>
        </a:p>
      </dgm:t>
    </dgm:pt>
    <dgm:pt modelId="{71446253-0375-014C-AB2E-1F69427549E5}" type="sibTrans" cxnId="{624B4054-FA6B-A94E-9D9B-1617CFD1C821}">
      <dgm:prSet/>
      <dgm:spPr/>
      <dgm:t>
        <a:bodyPr/>
        <a:lstStyle/>
        <a:p>
          <a:endParaRPr lang="zh-CN" altLang="en-US"/>
        </a:p>
      </dgm:t>
    </dgm:pt>
    <dgm:pt modelId="{6BD15BED-136C-5844-8CBE-C6A65224FAA3}">
      <dgm:prSet/>
      <dgm:spPr/>
      <dgm:t>
        <a:bodyPr/>
        <a:lstStyle/>
        <a:p>
          <a:pPr rtl="0"/>
          <a:r>
            <a:rPr lang="zh-CN" altLang="en-US" dirty="0" smtClean="0"/>
            <a:t>研究典型场景下的过程知识表示方法</a:t>
          </a:r>
          <a:endParaRPr lang="zh-CN" altLang="en-US" dirty="0"/>
        </a:p>
      </dgm:t>
    </dgm:pt>
    <dgm:pt modelId="{E816D85B-0677-464B-AA16-0F14E7D01914}" type="parTrans" cxnId="{380E05C9-C26D-D34F-A720-5C81EC3336C4}">
      <dgm:prSet/>
      <dgm:spPr/>
      <dgm:t>
        <a:bodyPr/>
        <a:lstStyle/>
        <a:p>
          <a:endParaRPr lang="zh-CN" altLang="en-US"/>
        </a:p>
      </dgm:t>
    </dgm:pt>
    <dgm:pt modelId="{1C0073B4-D3D8-094E-AA6E-347001FE0100}" type="sibTrans" cxnId="{380E05C9-C26D-D34F-A720-5C81EC3336C4}">
      <dgm:prSet/>
      <dgm:spPr/>
      <dgm:t>
        <a:bodyPr/>
        <a:lstStyle/>
        <a:p>
          <a:endParaRPr lang="zh-CN" altLang="en-US"/>
        </a:p>
      </dgm:t>
    </dgm:pt>
    <dgm:pt modelId="{F7342E0C-DCC4-A94D-8C50-A18531A2F15A}" type="pres">
      <dgm:prSet presAssocID="{BDDBA500-5BC4-DD44-9C35-3A6967F4C46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03459FA-79BE-414D-99E8-D2F8D1EC1867}" type="pres">
      <dgm:prSet presAssocID="{B979A100-F424-CB4C-9CD2-BFFF17CA15E6}" presName="composite" presStyleCnt="0"/>
      <dgm:spPr/>
    </dgm:pt>
    <dgm:pt modelId="{7C1FF9D5-72F0-9847-BB9C-016EF3807179}" type="pres">
      <dgm:prSet presAssocID="{B979A100-F424-CB4C-9CD2-BFFF17CA15E6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zh-CN" altLang="en-US"/>
        </a:p>
      </dgm:t>
    </dgm:pt>
    <dgm:pt modelId="{911F2112-EF3B-1341-A0E1-1E776BAACCC4}" type="pres">
      <dgm:prSet presAssocID="{B979A100-F424-CB4C-9CD2-BFFF17CA15E6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BF16AF-AB1B-5E4E-B7C4-0AB4FE3A978F}" type="pres">
      <dgm:prSet presAssocID="{C587D4E8-8B65-064B-A66D-973F911B6D23}" presName="spacing" presStyleCnt="0"/>
      <dgm:spPr/>
    </dgm:pt>
    <dgm:pt modelId="{ED367B7D-D16C-5549-8CEB-5DF5D5E4B73E}" type="pres">
      <dgm:prSet presAssocID="{3A036BFA-7712-A84C-B9DD-3F73CF30C7FD}" presName="composite" presStyleCnt="0"/>
      <dgm:spPr/>
    </dgm:pt>
    <dgm:pt modelId="{E3DF01E5-04A1-E740-AB3A-14454BF1C16E}" type="pres">
      <dgm:prSet presAssocID="{3A036BFA-7712-A84C-B9DD-3F73CF30C7FD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zh-CN" altLang="en-US"/>
        </a:p>
      </dgm:t>
    </dgm:pt>
    <dgm:pt modelId="{92243731-406A-2F4B-AFF0-313B38C32DDE}" type="pres">
      <dgm:prSet presAssocID="{3A036BFA-7712-A84C-B9DD-3F73CF30C7FD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176C208-7416-3D48-A28B-B77789631149}" type="presOf" srcId="{917A366E-0410-4847-B1E6-99DB268B12E5}" destId="{911F2112-EF3B-1341-A0E1-1E776BAACCC4}" srcOrd="0" destOrd="3" presId="urn:microsoft.com/office/officeart/2005/8/layout/vList3"/>
    <dgm:cxn modelId="{7730C9AE-9E67-9944-ABF4-F6B75F96D19E}" srcId="{BDDBA500-5BC4-DD44-9C35-3A6967F4C460}" destId="{B979A100-F424-CB4C-9CD2-BFFF17CA15E6}" srcOrd="0" destOrd="0" parTransId="{653D311B-D378-BB44-961A-4BFA4E960F11}" sibTransId="{C587D4E8-8B65-064B-A66D-973F911B6D23}"/>
    <dgm:cxn modelId="{E979AC32-77BA-B242-8254-F3A1E43514B5}" srcId="{3A036BFA-7712-A84C-B9DD-3F73CF30C7FD}" destId="{696C1FC6-F61A-A349-9AAF-5A598327B9B8}" srcOrd="0" destOrd="0" parTransId="{A5D63B20-E730-E148-8455-B9BE610E2C72}" sibTransId="{541AA6BF-A759-3D45-BBD0-EAF1E9CDB2EC}"/>
    <dgm:cxn modelId="{5FF26D67-7B8C-9B44-98A9-3D3A52277389}" type="presOf" srcId="{6BD15BED-136C-5844-8CBE-C6A65224FAA3}" destId="{92243731-406A-2F4B-AFF0-313B38C32DDE}" srcOrd="0" destOrd="2" presId="urn:microsoft.com/office/officeart/2005/8/layout/vList3"/>
    <dgm:cxn modelId="{D9B8C318-695C-AE47-AA2C-30530EE048BC}" type="presOf" srcId="{696C1FC6-F61A-A349-9AAF-5A598327B9B8}" destId="{92243731-406A-2F4B-AFF0-313B38C32DDE}" srcOrd="0" destOrd="1" presId="urn:microsoft.com/office/officeart/2005/8/layout/vList3"/>
    <dgm:cxn modelId="{380E05C9-C26D-D34F-A720-5C81EC3336C4}" srcId="{3A036BFA-7712-A84C-B9DD-3F73CF30C7FD}" destId="{6BD15BED-136C-5844-8CBE-C6A65224FAA3}" srcOrd="1" destOrd="0" parTransId="{E816D85B-0677-464B-AA16-0F14E7D01914}" sibTransId="{1C0073B4-D3D8-094E-AA6E-347001FE0100}"/>
    <dgm:cxn modelId="{04569A3D-0212-AD40-A65A-AE641D6B1B86}" type="presOf" srcId="{B979A100-F424-CB4C-9CD2-BFFF17CA15E6}" destId="{911F2112-EF3B-1341-A0E1-1E776BAACCC4}" srcOrd="0" destOrd="0" presId="urn:microsoft.com/office/officeart/2005/8/layout/vList3"/>
    <dgm:cxn modelId="{7B7A598A-581C-D344-8296-6ADBEAA3D16E}" type="presOf" srcId="{FAE5455C-0AA6-3E46-ADED-CB9AE847EDE0}" destId="{911F2112-EF3B-1341-A0E1-1E776BAACCC4}" srcOrd="0" destOrd="2" presId="urn:microsoft.com/office/officeart/2005/8/layout/vList3"/>
    <dgm:cxn modelId="{C49BCF09-8103-A84B-94E7-5635CCE179C0}" type="presOf" srcId="{02091D2A-00FA-7145-A235-506F1E1C5817}" destId="{911F2112-EF3B-1341-A0E1-1E776BAACCC4}" srcOrd="0" destOrd="1" presId="urn:microsoft.com/office/officeart/2005/8/layout/vList3"/>
    <dgm:cxn modelId="{01458DA8-7888-CF49-AFFE-56713FD68806}" type="presOf" srcId="{3A036BFA-7712-A84C-B9DD-3F73CF30C7FD}" destId="{92243731-406A-2F4B-AFF0-313B38C32DDE}" srcOrd="0" destOrd="0" presId="urn:microsoft.com/office/officeart/2005/8/layout/vList3"/>
    <dgm:cxn modelId="{8918F58C-BE3F-1D43-B3FB-B14FD399C69F}" srcId="{B979A100-F424-CB4C-9CD2-BFFF17CA15E6}" destId="{02091D2A-00FA-7145-A235-506F1E1C5817}" srcOrd="0" destOrd="0" parTransId="{DED8965A-3040-1840-BA5F-4BA9971BE9BA}" sibTransId="{216CA51D-9882-3D42-BB72-BB3F6C12A6A8}"/>
    <dgm:cxn modelId="{624B4054-FA6B-A94E-9D9B-1617CFD1C821}" srcId="{B979A100-F424-CB4C-9CD2-BFFF17CA15E6}" destId="{917A366E-0410-4847-B1E6-99DB268B12E5}" srcOrd="2" destOrd="0" parTransId="{EDC209AE-F82C-2F47-8414-B3D2AA10EEF2}" sibTransId="{71446253-0375-014C-AB2E-1F69427549E5}"/>
    <dgm:cxn modelId="{F33DA4D2-3547-384F-BB61-E6A5C20DE5A3}" srcId="{BDDBA500-5BC4-DD44-9C35-3A6967F4C460}" destId="{3A036BFA-7712-A84C-B9DD-3F73CF30C7FD}" srcOrd="1" destOrd="0" parTransId="{33FBEF94-2F89-6140-8989-014E438898C5}" sibTransId="{BA09D5AD-3D77-794F-AEB2-9933E289B4AB}"/>
    <dgm:cxn modelId="{22BC3C91-2143-644D-9908-DB54B6C822CC}" type="presOf" srcId="{BDDBA500-5BC4-DD44-9C35-3A6967F4C460}" destId="{F7342E0C-DCC4-A94D-8C50-A18531A2F15A}" srcOrd="0" destOrd="0" presId="urn:microsoft.com/office/officeart/2005/8/layout/vList3"/>
    <dgm:cxn modelId="{18956A65-72BB-BD4F-8664-A47A297CD83C}" srcId="{B979A100-F424-CB4C-9CD2-BFFF17CA15E6}" destId="{FAE5455C-0AA6-3E46-ADED-CB9AE847EDE0}" srcOrd="1" destOrd="0" parTransId="{CDCDFBE0-EFE3-174D-B93C-413DFBA5FB8A}" sibTransId="{73AA57A8-60C7-2343-86BD-3FE5C030F3E6}"/>
    <dgm:cxn modelId="{48B7A553-14F3-F340-A15E-6750DBE054E5}" type="presParOf" srcId="{F7342E0C-DCC4-A94D-8C50-A18531A2F15A}" destId="{803459FA-79BE-414D-99E8-D2F8D1EC1867}" srcOrd="0" destOrd="0" presId="urn:microsoft.com/office/officeart/2005/8/layout/vList3"/>
    <dgm:cxn modelId="{E4E16914-0D02-B449-B878-2FD96C8D4117}" type="presParOf" srcId="{803459FA-79BE-414D-99E8-D2F8D1EC1867}" destId="{7C1FF9D5-72F0-9847-BB9C-016EF3807179}" srcOrd="0" destOrd="0" presId="urn:microsoft.com/office/officeart/2005/8/layout/vList3"/>
    <dgm:cxn modelId="{59D69546-867B-C544-A46B-531D7D19C147}" type="presParOf" srcId="{803459FA-79BE-414D-99E8-D2F8D1EC1867}" destId="{911F2112-EF3B-1341-A0E1-1E776BAACCC4}" srcOrd="1" destOrd="0" presId="urn:microsoft.com/office/officeart/2005/8/layout/vList3"/>
    <dgm:cxn modelId="{C3961792-D564-1943-ADB4-3D08934DDB90}" type="presParOf" srcId="{F7342E0C-DCC4-A94D-8C50-A18531A2F15A}" destId="{75BF16AF-AB1B-5E4E-B7C4-0AB4FE3A978F}" srcOrd="1" destOrd="0" presId="urn:microsoft.com/office/officeart/2005/8/layout/vList3"/>
    <dgm:cxn modelId="{E41D3B59-C08F-A044-98B5-2F2536BA92E8}" type="presParOf" srcId="{F7342E0C-DCC4-A94D-8C50-A18531A2F15A}" destId="{ED367B7D-D16C-5549-8CEB-5DF5D5E4B73E}" srcOrd="2" destOrd="0" presId="urn:microsoft.com/office/officeart/2005/8/layout/vList3"/>
    <dgm:cxn modelId="{A9B5FF56-06E4-7145-B8B7-5F8EB42857E0}" type="presParOf" srcId="{ED367B7D-D16C-5549-8CEB-5DF5D5E4B73E}" destId="{E3DF01E5-04A1-E740-AB3A-14454BF1C16E}" srcOrd="0" destOrd="0" presId="urn:microsoft.com/office/officeart/2005/8/layout/vList3"/>
    <dgm:cxn modelId="{3A72E575-926D-754D-A72F-5CEE6C25B8DE}" type="presParOf" srcId="{ED367B7D-D16C-5549-8CEB-5DF5D5E4B73E}" destId="{92243731-406A-2F4B-AFF0-313B38C32DD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F06EE32-2D21-854C-85E3-108D6A73E78F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7C4C654-5D20-F141-BF7F-F153110EF91C}">
      <dgm:prSet/>
      <dgm:spPr/>
      <dgm:t>
        <a:bodyPr/>
        <a:lstStyle/>
        <a:p>
          <a:pPr rtl="0"/>
          <a:r>
            <a:rPr lang="zh-CN" altLang="en-US" smtClean="0"/>
            <a:t>基于电商行为数据的知识获取</a:t>
          </a:r>
          <a:endParaRPr lang="zh-CN" altLang="en-US"/>
        </a:p>
      </dgm:t>
    </dgm:pt>
    <dgm:pt modelId="{8851D690-D723-A84A-A140-44049C844804}" type="parTrans" cxnId="{974399B1-368D-2F46-985A-88298EA722C4}">
      <dgm:prSet/>
      <dgm:spPr/>
      <dgm:t>
        <a:bodyPr/>
        <a:lstStyle/>
        <a:p>
          <a:endParaRPr lang="zh-CN" altLang="en-US"/>
        </a:p>
      </dgm:t>
    </dgm:pt>
    <dgm:pt modelId="{F6CAF38E-9EAA-E943-A107-1D72EA8C6A27}" type="sibTrans" cxnId="{974399B1-368D-2F46-985A-88298EA722C4}">
      <dgm:prSet/>
      <dgm:spPr/>
      <dgm:t>
        <a:bodyPr/>
        <a:lstStyle/>
        <a:p>
          <a:endParaRPr lang="zh-CN" altLang="en-US"/>
        </a:p>
      </dgm:t>
    </dgm:pt>
    <dgm:pt modelId="{E5817CE7-858C-FF4B-8AA4-E8B57865593D}">
      <dgm:prSet/>
      <dgm:spPr/>
      <dgm:t>
        <a:bodyPr/>
        <a:lstStyle/>
        <a:p>
          <a:pPr rtl="0"/>
          <a:r>
            <a:rPr lang="zh-CN" altLang="en-US" dirty="0" smtClean="0"/>
            <a:t>研究基于搜索日志的概念发现、场景发现技术；</a:t>
          </a:r>
          <a:endParaRPr lang="zh-CN" altLang="en-US" dirty="0"/>
        </a:p>
      </dgm:t>
    </dgm:pt>
    <dgm:pt modelId="{74C99416-D3F2-7945-806E-30F51C935CB4}" type="parTrans" cxnId="{F843849E-8EC4-1B45-A893-4693A7236A28}">
      <dgm:prSet/>
      <dgm:spPr/>
      <dgm:t>
        <a:bodyPr/>
        <a:lstStyle/>
        <a:p>
          <a:endParaRPr lang="zh-CN" altLang="en-US"/>
        </a:p>
      </dgm:t>
    </dgm:pt>
    <dgm:pt modelId="{D4EADC9C-8035-1445-B1F0-B277C80CEE58}" type="sibTrans" cxnId="{F843849E-8EC4-1B45-A893-4693A7236A28}">
      <dgm:prSet/>
      <dgm:spPr/>
      <dgm:t>
        <a:bodyPr/>
        <a:lstStyle/>
        <a:p>
          <a:endParaRPr lang="zh-CN" altLang="en-US"/>
        </a:p>
      </dgm:t>
    </dgm:pt>
    <dgm:pt modelId="{41743776-19C6-104E-8759-200FD9C7C692}">
      <dgm:prSet/>
      <dgm:spPr/>
      <dgm:t>
        <a:bodyPr/>
        <a:lstStyle/>
        <a:p>
          <a:pPr rtl="0"/>
          <a:r>
            <a:rPr lang="zh-CN" altLang="en-US" smtClean="0"/>
            <a:t>大规模常识的获取与理解</a:t>
          </a:r>
          <a:endParaRPr lang="zh-CN" altLang="en-US"/>
        </a:p>
      </dgm:t>
    </dgm:pt>
    <dgm:pt modelId="{8DB6216A-6734-9C47-91A5-1FD7F6A874D9}" type="parTrans" cxnId="{63E6104F-A4A7-C145-9CA4-23B05EE29ED0}">
      <dgm:prSet/>
      <dgm:spPr/>
      <dgm:t>
        <a:bodyPr/>
        <a:lstStyle/>
        <a:p>
          <a:endParaRPr lang="zh-CN" altLang="en-US"/>
        </a:p>
      </dgm:t>
    </dgm:pt>
    <dgm:pt modelId="{FC302200-1E4C-6D4D-92A0-B8A48C15D7F2}" type="sibTrans" cxnId="{63E6104F-A4A7-C145-9CA4-23B05EE29ED0}">
      <dgm:prSet/>
      <dgm:spPr/>
      <dgm:t>
        <a:bodyPr/>
        <a:lstStyle/>
        <a:p>
          <a:endParaRPr lang="zh-CN" altLang="en-US"/>
        </a:p>
      </dgm:t>
    </dgm:pt>
    <dgm:pt modelId="{9F74DB22-A23E-8247-9612-F767E7A88A64}">
      <dgm:prSet/>
      <dgm:spPr/>
      <dgm:t>
        <a:bodyPr/>
        <a:lstStyle/>
        <a:p>
          <a:pPr rtl="0"/>
          <a:r>
            <a:rPr lang="zh-CN" altLang="en-US" dirty="0" smtClean="0"/>
            <a:t>研究支撑电商应用的常识知识获取方法；</a:t>
          </a:r>
          <a:endParaRPr lang="zh-CN" altLang="en-US" dirty="0"/>
        </a:p>
      </dgm:t>
    </dgm:pt>
    <dgm:pt modelId="{8411C671-1E10-BE4F-805F-90FDC533DBF1}" type="parTrans" cxnId="{77F5995E-DD85-CD42-867D-CE7CA98AD3AD}">
      <dgm:prSet/>
      <dgm:spPr/>
      <dgm:t>
        <a:bodyPr/>
        <a:lstStyle/>
        <a:p>
          <a:endParaRPr lang="zh-CN" altLang="en-US"/>
        </a:p>
      </dgm:t>
    </dgm:pt>
    <dgm:pt modelId="{C5E8F630-B7F7-3D4E-95D7-48A9608AD7E7}" type="sibTrans" cxnId="{77F5995E-DD85-CD42-867D-CE7CA98AD3AD}">
      <dgm:prSet/>
      <dgm:spPr/>
      <dgm:t>
        <a:bodyPr/>
        <a:lstStyle/>
        <a:p>
          <a:endParaRPr lang="zh-CN" altLang="en-US"/>
        </a:p>
      </dgm:t>
    </dgm:pt>
    <dgm:pt modelId="{787A2036-1A44-5F4E-8AFA-2D60CC3D1310}">
      <dgm:prSet/>
      <dgm:spPr/>
      <dgm:t>
        <a:bodyPr/>
        <a:lstStyle/>
        <a:p>
          <a:pPr rtl="0"/>
          <a:r>
            <a:rPr lang="zh-CN" altLang="en-US" smtClean="0"/>
            <a:t>样本稀疏环境下的高精度领域知识获取</a:t>
          </a:r>
          <a:endParaRPr lang="zh-CN" altLang="en-US"/>
        </a:p>
      </dgm:t>
    </dgm:pt>
    <dgm:pt modelId="{57C0C5DC-A538-7940-8475-4107E86DFCF7}" type="parTrans" cxnId="{3B02CA66-484D-FF46-BBD4-A41954CA44DC}">
      <dgm:prSet/>
      <dgm:spPr/>
      <dgm:t>
        <a:bodyPr/>
        <a:lstStyle/>
        <a:p>
          <a:endParaRPr lang="zh-CN" altLang="en-US"/>
        </a:p>
      </dgm:t>
    </dgm:pt>
    <dgm:pt modelId="{F96B2BFE-41CD-4B40-B208-0BBAAAA0D648}" type="sibTrans" cxnId="{3B02CA66-484D-FF46-BBD4-A41954CA44DC}">
      <dgm:prSet/>
      <dgm:spPr/>
      <dgm:t>
        <a:bodyPr/>
        <a:lstStyle/>
        <a:p>
          <a:endParaRPr lang="zh-CN" altLang="en-US"/>
        </a:p>
      </dgm:t>
    </dgm:pt>
    <dgm:pt modelId="{CBB30B2D-F864-E74A-8536-AA60A1AC8348}">
      <dgm:prSet/>
      <dgm:spPr/>
      <dgm:t>
        <a:bodyPr/>
        <a:lstStyle/>
        <a:p>
          <a:pPr rtl="0"/>
          <a:r>
            <a:rPr lang="zh-CN" altLang="en-US" dirty="0" smtClean="0"/>
            <a:t>研究长尾知识的获取方法；</a:t>
          </a:r>
          <a:endParaRPr lang="zh-CN" altLang="en-US" dirty="0"/>
        </a:p>
      </dgm:t>
    </dgm:pt>
    <dgm:pt modelId="{1D0CCD5F-5C86-F54F-A0EC-65B8DC562C40}" type="parTrans" cxnId="{8C886161-BB24-7548-8E01-55C1A453FDD8}">
      <dgm:prSet/>
      <dgm:spPr/>
      <dgm:t>
        <a:bodyPr/>
        <a:lstStyle/>
        <a:p>
          <a:endParaRPr lang="zh-CN" altLang="en-US"/>
        </a:p>
      </dgm:t>
    </dgm:pt>
    <dgm:pt modelId="{53035C9C-A4DE-0A4F-922B-4F15C8CCB1A0}" type="sibTrans" cxnId="{8C886161-BB24-7548-8E01-55C1A453FDD8}">
      <dgm:prSet/>
      <dgm:spPr/>
      <dgm:t>
        <a:bodyPr/>
        <a:lstStyle/>
        <a:p>
          <a:endParaRPr lang="zh-CN" altLang="en-US"/>
        </a:p>
      </dgm:t>
    </dgm:pt>
    <dgm:pt modelId="{8DAF6434-209C-8F47-A3DF-0083726096A0}">
      <dgm:prSet/>
      <dgm:spPr/>
      <dgm:t>
        <a:bodyPr/>
        <a:lstStyle/>
        <a:p>
          <a:pPr rtl="0"/>
          <a:r>
            <a:rPr lang="zh-CN" altLang="en-US" smtClean="0"/>
            <a:t>知识获取中的人机协作机制与方法</a:t>
          </a:r>
          <a:endParaRPr lang="zh-CN" altLang="en-US"/>
        </a:p>
      </dgm:t>
    </dgm:pt>
    <dgm:pt modelId="{DAC17BBE-49FA-CC41-86C1-22DF4DCE44EC}" type="parTrans" cxnId="{DFC45A46-421C-9B4C-9B68-B71BF245828A}">
      <dgm:prSet/>
      <dgm:spPr/>
      <dgm:t>
        <a:bodyPr/>
        <a:lstStyle/>
        <a:p>
          <a:endParaRPr lang="zh-CN" altLang="en-US"/>
        </a:p>
      </dgm:t>
    </dgm:pt>
    <dgm:pt modelId="{18FAE91A-6265-D648-9292-29BA01CF74B8}" type="sibTrans" cxnId="{DFC45A46-421C-9B4C-9B68-B71BF245828A}">
      <dgm:prSet/>
      <dgm:spPr/>
      <dgm:t>
        <a:bodyPr/>
        <a:lstStyle/>
        <a:p>
          <a:endParaRPr lang="zh-CN" altLang="en-US"/>
        </a:p>
      </dgm:t>
    </dgm:pt>
    <dgm:pt modelId="{C0F54005-FF71-8840-976D-AB68D5B2D0AC}">
      <dgm:prSet/>
      <dgm:spPr/>
      <dgm:t>
        <a:bodyPr/>
        <a:lstStyle/>
        <a:p>
          <a:pPr rtl="0"/>
          <a:r>
            <a:rPr lang="zh-CN" altLang="en-US" dirty="0" smtClean="0"/>
            <a:t>研究面向领域知识图谱构建的人机协作机制；</a:t>
          </a:r>
          <a:endParaRPr lang="zh-CN" altLang="en-US" dirty="0"/>
        </a:p>
      </dgm:t>
    </dgm:pt>
    <dgm:pt modelId="{E24BFF33-156A-9948-9826-723804B57637}" type="parTrans" cxnId="{3EFD4E68-A5F3-4D40-B753-38BD92FCAE1D}">
      <dgm:prSet/>
      <dgm:spPr/>
      <dgm:t>
        <a:bodyPr/>
        <a:lstStyle/>
        <a:p>
          <a:endParaRPr lang="zh-CN" altLang="en-US"/>
        </a:p>
      </dgm:t>
    </dgm:pt>
    <dgm:pt modelId="{E9A779BE-9763-8A40-97E2-DB8D1F505711}" type="sibTrans" cxnId="{3EFD4E68-A5F3-4D40-B753-38BD92FCAE1D}">
      <dgm:prSet/>
      <dgm:spPr/>
      <dgm:t>
        <a:bodyPr/>
        <a:lstStyle/>
        <a:p>
          <a:endParaRPr lang="zh-CN" altLang="en-US"/>
        </a:p>
      </dgm:t>
    </dgm:pt>
    <dgm:pt modelId="{3740EA09-875A-A540-BEF8-06E47CB5CD6D}">
      <dgm:prSet/>
      <dgm:spPr/>
      <dgm:t>
        <a:bodyPr/>
        <a:lstStyle/>
        <a:p>
          <a:pPr rtl="0"/>
          <a:r>
            <a:rPr lang="zh-CN" altLang="en-US" dirty="0" smtClean="0"/>
            <a:t>研究基于购物记录的知识挖掘技术；</a:t>
          </a:r>
          <a:endParaRPr lang="zh-CN" altLang="en-US" dirty="0"/>
        </a:p>
      </dgm:t>
    </dgm:pt>
    <dgm:pt modelId="{EF5D4C0C-9FDE-2444-BC21-BFE1F7B4D55F}" type="parTrans" cxnId="{B167D616-0410-334E-8C64-700D2C661B93}">
      <dgm:prSet/>
      <dgm:spPr/>
      <dgm:t>
        <a:bodyPr/>
        <a:lstStyle/>
        <a:p>
          <a:endParaRPr lang="zh-CN" altLang="en-US"/>
        </a:p>
      </dgm:t>
    </dgm:pt>
    <dgm:pt modelId="{CDBD6AB4-A6CE-7640-9565-23CE00162125}" type="sibTrans" cxnId="{B167D616-0410-334E-8C64-700D2C661B93}">
      <dgm:prSet/>
      <dgm:spPr/>
      <dgm:t>
        <a:bodyPr/>
        <a:lstStyle/>
        <a:p>
          <a:endParaRPr lang="zh-CN" altLang="en-US"/>
        </a:p>
      </dgm:t>
    </dgm:pt>
    <dgm:pt modelId="{F2AD66CC-BAB8-EF42-96F7-2AD9F18B5199}">
      <dgm:prSet/>
      <dgm:spPr/>
      <dgm:t>
        <a:bodyPr/>
        <a:lstStyle/>
        <a:p>
          <a:pPr rtl="0"/>
          <a:r>
            <a:rPr lang="zh-CN" altLang="en-US" dirty="0" smtClean="0"/>
            <a:t>研究基于浏览行为的决策知识获取技术；</a:t>
          </a:r>
          <a:endParaRPr lang="zh-CN" altLang="en-US" dirty="0"/>
        </a:p>
      </dgm:t>
    </dgm:pt>
    <dgm:pt modelId="{4CF38F3C-DDE3-5140-A129-49854AB78A9E}" type="parTrans" cxnId="{48101A12-F2E9-5A41-BE78-8E5079D5B81D}">
      <dgm:prSet/>
      <dgm:spPr/>
      <dgm:t>
        <a:bodyPr/>
        <a:lstStyle/>
        <a:p>
          <a:endParaRPr lang="zh-CN" altLang="en-US"/>
        </a:p>
      </dgm:t>
    </dgm:pt>
    <dgm:pt modelId="{9A0DA716-CD34-D243-99DB-EF516F5F0625}" type="sibTrans" cxnId="{48101A12-F2E9-5A41-BE78-8E5079D5B81D}">
      <dgm:prSet/>
      <dgm:spPr/>
      <dgm:t>
        <a:bodyPr/>
        <a:lstStyle/>
        <a:p>
          <a:endParaRPr lang="zh-CN" altLang="en-US"/>
        </a:p>
      </dgm:t>
    </dgm:pt>
    <dgm:pt modelId="{AB7F3820-2AFE-9B4C-92E8-0B6207AEBA80}">
      <dgm:prSet/>
      <dgm:spPr/>
      <dgm:t>
        <a:bodyPr/>
        <a:lstStyle/>
        <a:p>
          <a:pPr rtl="0"/>
          <a:r>
            <a:rPr lang="zh-CN" altLang="en-US" dirty="0" smtClean="0"/>
            <a:t>研究基于行为数据的实体发现、关系抽取模型。</a:t>
          </a:r>
          <a:endParaRPr lang="zh-CN" altLang="en-US" dirty="0"/>
        </a:p>
      </dgm:t>
    </dgm:pt>
    <dgm:pt modelId="{80B2C439-181D-F942-986D-CF557EA5AA83}" type="parTrans" cxnId="{636FEBAF-92F6-2743-9497-15DEBC842059}">
      <dgm:prSet/>
      <dgm:spPr/>
      <dgm:t>
        <a:bodyPr/>
        <a:lstStyle/>
        <a:p>
          <a:endParaRPr lang="zh-CN" altLang="en-US"/>
        </a:p>
      </dgm:t>
    </dgm:pt>
    <dgm:pt modelId="{33EC6F04-F340-FC47-9EBE-94CC8B7412CE}" type="sibTrans" cxnId="{636FEBAF-92F6-2743-9497-15DEBC842059}">
      <dgm:prSet/>
      <dgm:spPr/>
      <dgm:t>
        <a:bodyPr/>
        <a:lstStyle/>
        <a:p>
          <a:endParaRPr lang="zh-CN" altLang="en-US"/>
        </a:p>
      </dgm:t>
    </dgm:pt>
    <dgm:pt modelId="{87A55CE7-1D0E-F64C-83E1-B0E1653B6214}">
      <dgm:prSet/>
      <dgm:spPr/>
      <dgm:t>
        <a:bodyPr/>
        <a:lstStyle/>
        <a:p>
          <a:pPr rtl="0"/>
          <a:r>
            <a:rPr lang="zh-CN" altLang="en-US" dirty="0" smtClean="0"/>
            <a:t>研究搜索关键子中的常识理解模型；</a:t>
          </a:r>
          <a:endParaRPr lang="zh-CN" altLang="en-US" dirty="0"/>
        </a:p>
      </dgm:t>
    </dgm:pt>
    <dgm:pt modelId="{A4D9DDE4-A7A3-FB46-AFB7-48F7FD09CD05}" type="parTrans" cxnId="{8B0EE3C7-1665-D84A-B7CA-72A093E6C6D0}">
      <dgm:prSet/>
      <dgm:spPr/>
      <dgm:t>
        <a:bodyPr/>
        <a:lstStyle/>
        <a:p>
          <a:endParaRPr lang="zh-CN" altLang="en-US"/>
        </a:p>
      </dgm:t>
    </dgm:pt>
    <dgm:pt modelId="{E31A4648-FCC7-B64E-AD42-1589343D2677}" type="sibTrans" cxnId="{8B0EE3C7-1665-D84A-B7CA-72A093E6C6D0}">
      <dgm:prSet/>
      <dgm:spPr/>
      <dgm:t>
        <a:bodyPr/>
        <a:lstStyle/>
        <a:p>
          <a:endParaRPr lang="zh-CN" altLang="en-US"/>
        </a:p>
      </dgm:t>
    </dgm:pt>
    <dgm:pt modelId="{81A2B8A3-6514-2D4B-A0B1-B736B1C9CC2A}">
      <dgm:prSet/>
      <dgm:spPr/>
      <dgm:t>
        <a:bodyPr/>
        <a:lstStyle/>
        <a:p>
          <a:pPr rtl="0"/>
          <a:r>
            <a:rPr lang="zh-CN" altLang="en-US" dirty="0" smtClean="0"/>
            <a:t>研究领域应用中的常识适配方法。</a:t>
          </a:r>
          <a:endParaRPr lang="zh-CN" altLang="en-US" dirty="0"/>
        </a:p>
      </dgm:t>
    </dgm:pt>
    <dgm:pt modelId="{CF9118F3-A0EC-284F-8F0D-ADC7FD15CCAC}" type="parTrans" cxnId="{01FB37F6-4AD4-5742-A37C-FA8078F69712}">
      <dgm:prSet/>
      <dgm:spPr/>
      <dgm:t>
        <a:bodyPr/>
        <a:lstStyle/>
        <a:p>
          <a:endParaRPr lang="zh-CN" altLang="en-US"/>
        </a:p>
      </dgm:t>
    </dgm:pt>
    <dgm:pt modelId="{F743288A-E010-764C-BA50-BFFEFA86AC35}" type="sibTrans" cxnId="{01FB37F6-4AD4-5742-A37C-FA8078F69712}">
      <dgm:prSet/>
      <dgm:spPr/>
      <dgm:t>
        <a:bodyPr/>
        <a:lstStyle/>
        <a:p>
          <a:endParaRPr lang="zh-CN" altLang="en-US"/>
        </a:p>
      </dgm:t>
    </dgm:pt>
    <dgm:pt modelId="{63AC374E-0849-D640-AFE0-78CB49478CD7}">
      <dgm:prSet/>
      <dgm:spPr/>
      <dgm:t>
        <a:bodyPr/>
        <a:lstStyle/>
        <a:p>
          <a:pPr rtl="0"/>
          <a:r>
            <a:rPr lang="zh-CN" altLang="en-US" dirty="0" smtClean="0"/>
            <a:t>研究高频知识的获取模型到低频知识的迁移模型；</a:t>
          </a:r>
          <a:endParaRPr lang="zh-CN" altLang="en-US" dirty="0"/>
        </a:p>
      </dgm:t>
    </dgm:pt>
    <dgm:pt modelId="{EB3ACD8C-6025-3549-A56F-767EE939FE15}" type="parTrans" cxnId="{340D25A5-36F9-DC41-A0AD-415E3966EB44}">
      <dgm:prSet/>
      <dgm:spPr/>
      <dgm:t>
        <a:bodyPr/>
        <a:lstStyle/>
        <a:p>
          <a:endParaRPr lang="zh-CN" altLang="en-US"/>
        </a:p>
      </dgm:t>
    </dgm:pt>
    <dgm:pt modelId="{2D4271E6-75C0-9141-AA78-0DE2217B750A}" type="sibTrans" cxnId="{340D25A5-36F9-DC41-A0AD-415E3966EB44}">
      <dgm:prSet/>
      <dgm:spPr/>
      <dgm:t>
        <a:bodyPr/>
        <a:lstStyle/>
        <a:p>
          <a:endParaRPr lang="zh-CN" altLang="en-US"/>
        </a:p>
      </dgm:t>
    </dgm:pt>
    <dgm:pt modelId="{43A41CC2-48EE-874D-9C09-01FC2DAA7E8C}">
      <dgm:prSet/>
      <dgm:spPr/>
      <dgm:t>
        <a:bodyPr/>
        <a:lstStyle/>
        <a:p>
          <a:pPr rtl="0"/>
          <a:r>
            <a:rPr lang="zh-CN" altLang="en-US" dirty="0" smtClean="0"/>
            <a:t>研究知识获取模型中的样本增强方法；</a:t>
          </a:r>
          <a:endParaRPr lang="zh-CN" altLang="en-US" dirty="0"/>
        </a:p>
      </dgm:t>
    </dgm:pt>
    <dgm:pt modelId="{3CAA5F19-FE6B-8547-A336-D9843EF1C646}" type="parTrans" cxnId="{BED40AB7-17B2-DF42-8585-FB57D33E3BF1}">
      <dgm:prSet/>
      <dgm:spPr/>
      <dgm:t>
        <a:bodyPr/>
        <a:lstStyle/>
        <a:p>
          <a:endParaRPr lang="zh-CN" altLang="en-US"/>
        </a:p>
      </dgm:t>
    </dgm:pt>
    <dgm:pt modelId="{34C444A1-9144-A742-8C50-A61831D180F2}" type="sibTrans" cxnId="{BED40AB7-17B2-DF42-8585-FB57D33E3BF1}">
      <dgm:prSet/>
      <dgm:spPr/>
      <dgm:t>
        <a:bodyPr/>
        <a:lstStyle/>
        <a:p>
          <a:endParaRPr lang="zh-CN" altLang="en-US"/>
        </a:p>
      </dgm:t>
    </dgm:pt>
    <dgm:pt modelId="{86EB59A1-7342-0A4E-BA89-FCF4B2F539DF}">
      <dgm:prSet/>
      <dgm:spPr/>
      <dgm:t>
        <a:bodyPr/>
        <a:lstStyle/>
        <a:p>
          <a:pPr rtl="0"/>
          <a:r>
            <a:rPr lang="zh-CN" altLang="en-US" dirty="0" smtClean="0"/>
            <a:t>研究高精度领域知识获取方法。</a:t>
          </a:r>
          <a:endParaRPr lang="zh-CN" altLang="en-US" dirty="0"/>
        </a:p>
      </dgm:t>
    </dgm:pt>
    <dgm:pt modelId="{C03129D9-9FC3-D84A-9543-281849FBAD2A}" type="parTrans" cxnId="{E814B3FA-768B-6444-96C0-1E3F84D57588}">
      <dgm:prSet/>
      <dgm:spPr/>
      <dgm:t>
        <a:bodyPr/>
        <a:lstStyle/>
        <a:p>
          <a:endParaRPr lang="zh-CN" altLang="en-US"/>
        </a:p>
      </dgm:t>
    </dgm:pt>
    <dgm:pt modelId="{B7B046DA-C95F-584F-B70F-F77E88F813B8}" type="sibTrans" cxnId="{E814B3FA-768B-6444-96C0-1E3F84D57588}">
      <dgm:prSet/>
      <dgm:spPr/>
      <dgm:t>
        <a:bodyPr/>
        <a:lstStyle/>
        <a:p>
          <a:endParaRPr lang="zh-CN" altLang="en-US"/>
        </a:p>
      </dgm:t>
    </dgm:pt>
    <dgm:pt modelId="{9C290B13-64D5-D240-9986-8C4A8FCB278B}">
      <dgm:prSet/>
      <dgm:spPr/>
      <dgm:t>
        <a:bodyPr/>
        <a:lstStyle/>
        <a:p>
          <a:pPr rtl="0"/>
          <a:r>
            <a:rPr lang="zh-CN" altLang="en-US" dirty="0" smtClean="0"/>
            <a:t>研究知识获取、知识验证等环节中的众包方法；</a:t>
          </a:r>
          <a:endParaRPr lang="zh-CN" altLang="en-US" dirty="0"/>
        </a:p>
      </dgm:t>
    </dgm:pt>
    <dgm:pt modelId="{508E99BC-5941-5A45-9674-67AF5E78862A}" type="parTrans" cxnId="{C34BFA91-54E1-CC48-9D27-103193E247F6}">
      <dgm:prSet/>
      <dgm:spPr/>
      <dgm:t>
        <a:bodyPr/>
        <a:lstStyle/>
        <a:p>
          <a:endParaRPr lang="zh-CN" altLang="en-US"/>
        </a:p>
      </dgm:t>
    </dgm:pt>
    <dgm:pt modelId="{429C64A0-FA0A-0241-AB1C-E1C93F0E899D}" type="sibTrans" cxnId="{C34BFA91-54E1-CC48-9D27-103193E247F6}">
      <dgm:prSet/>
      <dgm:spPr/>
      <dgm:t>
        <a:bodyPr/>
        <a:lstStyle/>
        <a:p>
          <a:endParaRPr lang="zh-CN" altLang="en-US"/>
        </a:p>
      </dgm:t>
    </dgm:pt>
    <dgm:pt modelId="{0B576F1B-15B7-7743-A835-CC3AB672C033}">
      <dgm:prSet/>
      <dgm:spPr/>
      <dgm:t>
        <a:bodyPr/>
        <a:lstStyle/>
        <a:p>
          <a:pPr rtl="0"/>
          <a:r>
            <a:rPr lang="zh-CN" altLang="en-US" dirty="0" smtClean="0"/>
            <a:t>研究新型验证码机制或游戏机制下的知识获取方法。</a:t>
          </a:r>
          <a:endParaRPr lang="zh-CN" altLang="en-US" dirty="0"/>
        </a:p>
      </dgm:t>
    </dgm:pt>
    <dgm:pt modelId="{433C83EB-163A-854B-80D6-9C142B914C76}" type="parTrans" cxnId="{34CC8F2B-5B15-AF4D-B0F2-7F5FD641E5D9}">
      <dgm:prSet/>
      <dgm:spPr/>
      <dgm:t>
        <a:bodyPr/>
        <a:lstStyle/>
        <a:p>
          <a:endParaRPr lang="zh-CN" altLang="en-US"/>
        </a:p>
      </dgm:t>
    </dgm:pt>
    <dgm:pt modelId="{41D0E52F-08AA-0449-A502-C5036AD0A4FA}" type="sibTrans" cxnId="{34CC8F2B-5B15-AF4D-B0F2-7F5FD641E5D9}">
      <dgm:prSet/>
      <dgm:spPr/>
      <dgm:t>
        <a:bodyPr/>
        <a:lstStyle/>
        <a:p>
          <a:endParaRPr lang="zh-CN" altLang="en-US"/>
        </a:p>
      </dgm:t>
    </dgm:pt>
    <dgm:pt modelId="{A6B2FAE6-7B78-7445-9AF5-6EAF7695B04E}" type="pres">
      <dgm:prSet presAssocID="{5F06EE32-2D21-854C-85E3-108D6A73E7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6D555C9-0D34-DF44-8635-B0C7293B885C}" type="pres">
      <dgm:prSet presAssocID="{57C4C654-5D20-F141-BF7F-F153110EF91C}" presName="composite" presStyleCnt="0"/>
      <dgm:spPr/>
    </dgm:pt>
    <dgm:pt modelId="{B093559E-B56A-EA45-9A15-01250D10BBF7}" type="pres">
      <dgm:prSet presAssocID="{57C4C654-5D20-F141-BF7F-F153110EF91C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14C705-6067-5142-9A00-53C9799B6261}" type="pres">
      <dgm:prSet presAssocID="{57C4C654-5D20-F141-BF7F-F153110EF91C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B2B4F02-D9DB-A349-A6A8-C4FF6B2F0D68}" type="pres">
      <dgm:prSet presAssocID="{F6CAF38E-9EAA-E943-A107-1D72EA8C6A27}" presName="space" presStyleCnt="0"/>
      <dgm:spPr/>
    </dgm:pt>
    <dgm:pt modelId="{F5F475FB-6808-8140-9D68-113E5F21F790}" type="pres">
      <dgm:prSet presAssocID="{41743776-19C6-104E-8759-200FD9C7C692}" presName="composite" presStyleCnt="0"/>
      <dgm:spPr/>
    </dgm:pt>
    <dgm:pt modelId="{B7748D41-F3BE-1446-BA05-8FA37F033292}" type="pres">
      <dgm:prSet presAssocID="{41743776-19C6-104E-8759-200FD9C7C692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5D6AAB0-F916-754D-BD41-EB7BD9D41085}" type="pres">
      <dgm:prSet presAssocID="{41743776-19C6-104E-8759-200FD9C7C692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144E4F-899E-3948-BF00-F2166ABEF83A}" type="pres">
      <dgm:prSet presAssocID="{FC302200-1E4C-6D4D-92A0-B8A48C15D7F2}" presName="space" presStyleCnt="0"/>
      <dgm:spPr/>
    </dgm:pt>
    <dgm:pt modelId="{1EAEF530-01F0-3340-8D0A-6A24D242E30B}" type="pres">
      <dgm:prSet presAssocID="{787A2036-1A44-5F4E-8AFA-2D60CC3D1310}" presName="composite" presStyleCnt="0"/>
      <dgm:spPr/>
    </dgm:pt>
    <dgm:pt modelId="{8371B8DB-ED7F-0E44-AB4A-CCF98A2ECE24}" type="pres">
      <dgm:prSet presAssocID="{787A2036-1A44-5F4E-8AFA-2D60CC3D1310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222BD8-C454-6240-B6F5-3CBE34621087}" type="pres">
      <dgm:prSet presAssocID="{787A2036-1A44-5F4E-8AFA-2D60CC3D1310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D9477B-BFE5-DA42-BE69-99C6AEF6C917}" type="pres">
      <dgm:prSet presAssocID="{F96B2BFE-41CD-4B40-B208-0BBAAAA0D648}" presName="space" presStyleCnt="0"/>
      <dgm:spPr/>
    </dgm:pt>
    <dgm:pt modelId="{E7C157A6-7C96-F44A-8FA9-FF0AE87C293F}" type="pres">
      <dgm:prSet presAssocID="{8DAF6434-209C-8F47-A3DF-0083726096A0}" presName="composite" presStyleCnt="0"/>
      <dgm:spPr/>
    </dgm:pt>
    <dgm:pt modelId="{CA8D36A3-934E-224B-BBB2-CF1C15CA99CB}" type="pres">
      <dgm:prSet presAssocID="{8DAF6434-209C-8F47-A3DF-0083726096A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4B7F79-2522-2146-A212-AB9648C98135}" type="pres">
      <dgm:prSet presAssocID="{8DAF6434-209C-8F47-A3DF-0083726096A0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EFD4E68-A5F3-4D40-B753-38BD92FCAE1D}" srcId="{8DAF6434-209C-8F47-A3DF-0083726096A0}" destId="{C0F54005-FF71-8840-976D-AB68D5B2D0AC}" srcOrd="0" destOrd="0" parTransId="{E24BFF33-156A-9948-9826-723804B57637}" sibTransId="{E9A779BE-9763-8A40-97E2-DB8D1F505711}"/>
    <dgm:cxn modelId="{3B02CA66-484D-FF46-BBD4-A41954CA44DC}" srcId="{5F06EE32-2D21-854C-85E3-108D6A73E78F}" destId="{787A2036-1A44-5F4E-8AFA-2D60CC3D1310}" srcOrd="2" destOrd="0" parTransId="{57C0C5DC-A538-7940-8475-4107E86DFCF7}" sibTransId="{F96B2BFE-41CD-4B40-B208-0BBAAAA0D648}"/>
    <dgm:cxn modelId="{1A71283B-0DE1-4C40-82E9-B61190401452}" type="presOf" srcId="{87A55CE7-1D0E-F64C-83E1-B0E1653B6214}" destId="{D5D6AAB0-F916-754D-BD41-EB7BD9D41085}" srcOrd="0" destOrd="1" presId="urn:microsoft.com/office/officeart/2005/8/layout/hList1"/>
    <dgm:cxn modelId="{39A39FA7-B5F4-6F4A-B83D-465C606C21A2}" type="presOf" srcId="{81A2B8A3-6514-2D4B-A0B1-B736B1C9CC2A}" destId="{D5D6AAB0-F916-754D-BD41-EB7BD9D41085}" srcOrd="0" destOrd="2" presId="urn:microsoft.com/office/officeart/2005/8/layout/hList1"/>
    <dgm:cxn modelId="{E4B9ABB2-F042-8746-A07B-E7592C17E135}" type="presOf" srcId="{86EB59A1-7342-0A4E-BA89-FCF4B2F539DF}" destId="{27222BD8-C454-6240-B6F5-3CBE34621087}" srcOrd="0" destOrd="3" presId="urn:microsoft.com/office/officeart/2005/8/layout/hList1"/>
    <dgm:cxn modelId="{97217D33-42AC-9C4D-BB10-EC89FD93A134}" type="presOf" srcId="{9C290B13-64D5-D240-9986-8C4A8FCB278B}" destId="{384B7F79-2522-2146-A212-AB9648C98135}" srcOrd="0" destOrd="1" presId="urn:microsoft.com/office/officeart/2005/8/layout/hList1"/>
    <dgm:cxn modelId="{94983653-A4B6-ED45-8ACD-95CE0797F10E}" type="presOf" srcId="{C0F54005-FF71-8840-976D-AB68D5B2D0AC}" destId="{384B7F79-2522-2146-A212-AB9648C98135}" srcOrd="0" destOrd="0" presId="urn:microsoft.com/office/officeart/2005/8/layout/hList1"/>
    <dgm:cxn modelId="{01FB37F6-4AD4-5742-A37C-FA8078F69712}" srcId="{41743776-19C6-104E-8759-200FD9C7C692}" destId="{81A2B8A3-6514-2D4B-A0B1-B736B1C9CC2A}" srcOrd="2" destOrd="0" parTransId="{CF9118F3-A0EC-284F-8F0D-ADC7FD15CCAC}" sibTransId="{F743288A-E010-764C-BA50-BFFEFA86AC35}"/>
    <dgm:cxn modelId="{8C886161-BB24-7548-8E01-55C1A453FDD8}" srcId="{787A2036-1A44-5F4E-8AFA-2D60CC3D1310}" destId="{CBB30B2D-F864-E74A-8536-AA60A1AC8348}" srcOrd="0" destOrd="0" parTransId="{1D0CCD5F-5C86-F54F-A0EC-65B8DC562C40}" sibTransId="{53035C9C-A4DE-0A4F-922B-4F15C8CCB1A0}"/>
    <dgm:cxn modelId="{E814B3FA-768B-6444-96C0-1E3F84D57588}" srcId="{787A2036-1A44-5F4E-8AFA-2D60CC3D1310}" destId="{86EB59A1-7342-0A4E-BA89-FCF4B2F539DF}" srcOrd="3" destOrd="0" parTransId="{C03129D9-9FC3-D84A-9543-281849FBAD2A}" sibTransId="{B7B046DA-C95F-584F-B70F-F77E88F813B8}"/>
    <dgm:cxn modelId="{34CC8F2B-5B15-AF4D-B0F2-7F5FD641E5D9}" srcId="{8DAF6434-209C-8F47-A3DF-0083726096A0}" destId="{0B576F1B-15B7-7743-A835-CC3AB672C033}" srcOrd="2" destOrd="0" parTransId="{433C83EB-163A-854B-80D6-9C142B914C76}" sibTransId="{41D0E52F-08AA-0449-A502-C5036AD0A4FA}"/>
    <dgm:cxn modelId="{974399B1-368D-2F46-985A-88298EA722C4}" srcId="{5F06EE32-2D21-854C-85E3-108D6A73E78F}" destId="{57C4C654-5D20-F141-BF7F-F153110EF91C}" srcOrd="0" destOrd="0" parTransId="{8851D690-D723-A84A-A140-44049C844804}" sibTransId="{F6CAF38E-9EAA-E943-A107-1D72EA8C6A27}"/>
    <dgm:cxn modelId="{636FEBAF-92F6-2743-9497-15DEBC842059}" srcId="{57C4C654-5D20-F141-BF7F-F153110EF91C}" destId="{AB7F3820-2AFE-9B4C-92E8-0B6207AEBA80}" srcOrd="3" destOrd="0" parTransId="{80B2C439-181D-F942-986D-CF557EA5AA83}" sibTransId="{33EC6F04-F340-FC47-9EBE-94CC8B7412CE}"/>
    <dgm:cxn modelId="{0F7E9B88-0B6D-E541-93ED-C75B23D3C7C2}" type="presOf" srcId="{F2AD66CC-BAB8-EF42-96F7-2AD9F18B5199}" destId="{F414C705-6067-5142-9A00-53C9799B6261}" srcOrd="0" destOrd="2" presId="urn:microsoft.com/office/officeart/2005/8/layout/hList1"/>
    <dgm:cxn modelId="{63E6104F-A4A7-C145-9CA4-23B05EE29ED0}" srcId="{5F06EE32-2D21-854C-85E3-108D6A73E78F}" destId="{41743776-19C6-104E-8759-200FD9C7C692}" srcOrd="1" destOrd="0" parTransId="{8DB6216A-6734-9C47-91A5-1FD7F6A874D9}" sibTransId="{FC302200-1E4C-6D4D-92A0-B8A48C15D7F2}"/>
    <dgm:cxn modelId="{C9E85427-8CD4-D14A-90A4-0E6887FF741C}" type="presOf" srcId="{0B576F1B-15B7-7743-A835-CC3AB672C033}" destId="{384B7F79-2522-2146-A212-AB9648C98135}" srcOrd="0" destOrd="2" presId="urn:microsoft.com/office/officeart/2005/8/layout/hList1"/>
    <dgm:cxn modelId="{8B0EE3C7-1665-D84A-B7CA-72A093E6C6D0}" srcId="{41743776-19C6-104E-8759-200FD9C7C692}" destId="{87A55CE7-1D0E-F64C-83E1-B0E1653B6214}" srcOrd="1" destOrd="0" parTransId="{A4D9DDE4-A7A3-FB46-AFB7-48F7FD09CD05}" sibTransId="{E31A4648-FCC7-B64E-AD42-1589343D2677}"/>
    <dgm:cxn modelId="{DA3D3914-C277-634C-8573-4E200C2300EB}" type="presOf" srcId="{787A2036-1A44-5F4E-8AFA-2D60CC3D1310}" destId="{8371B8DB-ED7F-0E44-AB4A-CCF98A2ECE24}" srcOrd="0" destOrd="0" presId="urn:microsoft.com/office/officeart/2005/8/layout/hList1"/>
    <dgm:cxn modelId="{48101A12-F2E9-5A41-BE78-8E5079D5B81D}" srcId="{57C4C654-5D20-F141-BF7F-F153110EF91C}" destId="{F2AD66CC-BAB8-EF42-96F7-2AD9F18B5199}" srcOrd="2" destOrd="0" parTransId="{4CF38F3C-DDE3-5140-A129-49854AB78A9E}" sibTransId="{9A0DA716-CD34-D243-99DB-EF516F5F0625}"/>
    <dgm:cxn modelId="{923F3876-4F7D-6047-818C-A9AB96F6E9CF}" type="presOf" srcId="{57C4C654-5D20-F141-BF7F-F153110EF91C}" destId="{B093559E-B56A-EA45-9A15-01250D10BBF7}" srcOrd="0" destOrd="0" presId="urn:microsoft.com/office/officeart/2005/8/layout/hList1"/>
    <dgm:cxn modelId="{28CEDB6B-3A5F-304C-B99A-EDE06C127B04}" type="presOf" srcId="{41743776-19C6-104E-8759-200FD9C7C692}" destId="{B7748D41-F3BE-1446-BA05-8FA37F033292}" srcOrd="0" destOrd="0" presId="urn:microsoft.com/office/officeart/2005/8/layout/hList1"/>
    <dgm:cxn modelId="{90C1BA95-6A51-2648-A038-8D338F6E72F1}" type="presOf" srcId="{63AC374E-0849-D640-AFE0-78CB49478CD7}" destId="{27222BD8-C454-6240-B6F5-3CBE34621087}" srcOrd="0" destOrd="1" presId="urn:microsoft.com/office/officeart/2005/8/layout/hList1"/>
    <dgm:cxn modelId="{16127FCE-A80D-2443-A770-1EC84C8B972F}" type="presOf" srcId="{E5817CE7-858C-FF4B-8AA4-E8B57865593D}" destId="{F414C705-6067-5142-9A00-53C9799B6261}" srcOrd="0" destOrd="0" presId="urn:microsoft.com/office/officeart/2005/8/layout/hList1"/>
    <dgm:cxn modelId="{77F5995E-DD85-CD42-867D-CE7CA98AD3AD}" srcId="{41743776-19C6-104E-8759-200FD9C7C692}" destId="{9F74DB22-A23E-8247-9612-F767E7A88A64}" srcOrd="0" destOrd="0" parTransId="{8411C671-1E10-BE4F-805F-90FDC533DBF1}" sibTransId="{C5E8F630-B7F7-3D4E-95D7-48A9608AD7E7}"/>
    <dgm:cxn modelId="{0EB5C860-D2D1-DB40-9529-152A261CD570}" type="presOf" srcId="{9F74DB22-A23E-8247-9612-F767E7A88A64}" destId="{D5D6AAB0-F916-754D-BD41-EB7BD9D41085}" srcOrd="0" destOrd="0" presId="urn:microsoft.com/office/officeart/2005/8/layout/hList1"/>
    <dgm:cxn modelId="{F843849E-8EC4-1B45-A893-4693A7236A28}" srcId="{57C4C654-5D20-F141-BF7F-F153110EF91C}" destId="{E5817CE7-858C-FF4B-8AA4-E8B57865593D}" srcOrd="0" destOrd="0" parTransId="{74C99416-D3F2-7945-806E-30F51C935CB4}" sibTransId="{D4EADC9C-8035-1445-B1F0-B277C80CEE58}"/>
    <dgm:cxn modelId="{281692C0-2163-9E48-9BD6-B9C650AEC630}" type="presOf" srcId="{5F06EE32-2D21-854C-85E3-108D6A73E78F}" destId="{A6B2FAE6-7B78-7445-9AF5-6EAF7695B04E}" srcOrd="0" destOrd="0" presId="urn:microsoft.com/office/officeart/2005/8/layout/hList1"/>
    <dgm:cxn modelId="{340D25A5-36F9-DC41-A0AD-415E3966EB44}" srcId="{787A2036-1A44-5F4E-8AFA-2D60CC3D1310}" destId="{63AC374E-0849-D640-AFE0-78CB49478CD7}" srcOrd="1" destOrd="0" parTransId="{EB3ACD8C-6025-3549-A56F-767EE939FE15}" sibTransId="{2D4271E6-75C0-9141-AA78-0DE2217B750A}"/>
    <dgm:cxn modelId="{BED40AB7-17B2-DF42-8585-FB57D33E3BF1}" srcId="{787A2036-1A44-5F4E-8AFA-2D60CC3D1310}" destId="{43A41CC2-48EE-874D-9C09-01FC2DAA7E8C}" srcOrd="2" destOrd="0" parTransId="{3CAA5F19-FE6B-8547-A336-D9843EF1C646}" sibTransId="{34C444A1-9144-A742-8C50-A61831D180F2}"/>
    <dgm:cxn modelId="{351848CD-1422-3F4F-B933-C5F6137502FA}" type="presOf" srcId="{CBB30B2D-F864-E74A-8536-AA60A1AC8348}" destId="{27222BD8-C454-6240-B6F5-3CBE34621087}" srcOrd="0" destOrd="0" presId="urn:microsoft.com/office/officeart/2005/8/layout/hList1"/>
    <dgm:cxn modelId="{3EA5D12F-64BE-BA42-B49E-09259E37D3F7}" type="presOf" srcId="{8DAF6434-209C-8F47-A3DF-0083726096A0}" destId="{CA8D36A3-934E-224B-BBB2-CF1C15CA99CB}" srcOrd="0" destOrd="0" presId="urn:microsoft.com/office/officeart/2005/8/layout/hList1"/>
    <dgm:cxn modelId="{B167D616-0410-334E-8C64-700D2C661B93}" srcId="{57C4C654-5D20-F141-BF7F-F153110EF91C}" destId="{3740EA09-875A-A540-BEF8-06E47CB5CD6D}" srcOrd="1" destOrd="0" parTransId="{EF5D4C0C-9FDE-2444-BC21-BFE1F7B4D55F}" sibTransId="{CDBD6AB4-A6CE-7640-9565-23CE00162125}"/>
    <dgm:cxn modelId="{CC9BFD20-7453-3042-8787-BC1CB8681C5E}" type="presOf" srcId="{AB7F3820-2AFE-9B4C-92E8-0B6207AEBA80}" destId="{F414C705-6067-5142-9A00-53C9799B6261}" srcOrd="0" destOrd="3" presId="urn:microsoft.com/office/officeart/2005/8/layout/hList1"/>
    <dgm:cxn modelId="{B01C31A1-71AF-8942-9A40-DE4D398A0690}" type="presOf" srcId="{3740EA09-875A-A540-BEF8-06E47CB5CD6D}" destId="{F414C705-6067-5142-9A00-53C9799B6261}" srcOrd="0" destOrd="1" presId="urn:microsoft.com/office/officeart/2005/8/layout/hList1"/>
    <dgm:cxn modelId="{C34BFA91-54E1-CC48-9D27-103193E247F6}" srcId="{8DAF6434-209C-8F47-A3DF-0083726096A0}" destId="{9C290B13-64D5-D240-9986-8C4A8FCB278B}" srcOrd="1" destOrd="0" parTransId="{508E99BC-5941-5A45-9674-67AF5E78862A}" sibTransId="{429C64A0-FA0A-0241-AB1C-E1C93F0E899D}"/>
    <dgm:cxn modelId="{DFC45A46-421C-9B4C-9B68-B71BF245828A}" srcId="{5F06EE32-2D21-854C-85E3-108D6A73E78F}" destId="{8DAF6434-209C-8F47-A3DF-0083726096A0}" srcOrd="3" destOrd="0" parTransId="{DAC17BBE-49FA-CC41-86C1-22DF4DCE44EC}" sibTransId="{18FAE91A-6265-D648-9292-29BA01CF74B8}"/>
    <dgm:cxn modelId="{338CD0F2-CDBA-F140-B9FF-506F7578227B}" type="presOf" srcId="{43A41CC2-48EE-874D-9C09-01FC2DAA7E8C}" destId="{27222BD8-C454-6240-B6F5-3CBE34621087}" srcOrd="0" destOrd="2" presId="urn:microsoft.com/office/officeart/2005/8/layout/hList1"/>
    <dgm:cxn modelId="{45B649F0-FF26-034F-A219-357FC4CA092F}" type="presParOf" srcId="{A6B2FAE6-7B78-7445-9AF5-6EAF7695B04E}" destId="{96D555C9-0D34-DF44-8635-B0C7293B885C}" srcOrd="0" destOrd="0" presId="urn:microsoft.com/office/officeart/2005/8/layout/hList1"/>
    <dgm:cxn modelId="{5B6EBEFB-4373-5045-A93B-3467BAEA91B6}" type="presParOf" srcId="{96D555C9-0D34-DF44-8635-B0C7293B885C}" destId="{B093559E-B56A-EA45-9A15-01250D10BBF7}" srcOrd="0" destOrd="0" presId="urn:microsoft.com/office/officeart/2005/8/layout/hList1"/>
    <dgm:cxn modelId="{0D19AC2C-A69B-8343-9C47-8F5B87E9B7E3}" type="presParOf" srcId="{96D555C9-0D34-DF44-8635-B0C7293B885C}" destId="{F414C705-6067-5142-9A00-53C9799B6261}" srcOrd="1" destOrd="0" presId="urn:microsoft.com/office/officeart/2005/8/layout/hList1"/>
    <dgm:cxn modelId="{355E12F5-655E-354F-B103-961A83442B5B}" type="presParOf" srcId="{A6B2FAE6-7B78-7445-9AF5-6EAF7695B04E}" destId="{8B2B4F02-D9DB-A349-A6A8-C4FF6B2F0D68}" srcOrd="1" destOrd="0" presId="urn:microsoft.com/office/officeart/2005/8/layout/hList1"/>
    <dgm:cxn modelId="{595AEA2A-70D9-EE4D-B7A7-878EBB569786}" type="presParOf" srcId="{A6B2FAE6-7B78-7445-9AF5-6EAF7695B04E}" destId="{F5F475FB-6808-8140-9D68-113E5F21F790}" srcOrd="2" destOrd="0" presId="urn:microsoft.com/office/officeart/2005/8/layout/hList1"/>
    <dgm:cxn modelId="{5C402EB6-B78D-0347-9233-995CFF93AFA4}" type="presParOf" srcId="{F5F475FB-6808-8140-9D68-113E5F21F790}" destId="{B7748D41-F3BE-1446-BA05-8FA37F033292}" srcOrd="0" destOrd="0" presId="urn:microsoft.com/office/officeart/2005/8/layout/hList1"/>
    <dgm:cxn modelId="{DB01F322-2F4E-A34C-877A-4B47F45DAE83}" type="presParOf" srcId="{F5F475FB-6808-8140-9D68-113E5F21F790}" destId="{D5D6AAB0-F916-754D-BD41-EB7BD9D41085}" srcOrd="1" destOrd="0" presId="urn:microsoft.com/office/officeart/2005/8/layout/hList1"/>
    <dgm:cxn modelId="{292CE9CC-FF33-D644-85E6-6084963A2E4E}" type="presParOf" srcId="{A6B2FAE6-7B78-7445-9AF5-6EAF7695B04E}" destId="{A1144E4F-899E-3948-BF00-F2166ABEF83A}" srcOrd="3" destOrd="0" presId="urn:microsoft.com/office/officeart/2005/8/layout/hList1"/>
    <dgm:cxn modelId="{40776AB7-1B96-D240-84D1-723513570A70}" type="presParOf" srcId="{A6B2FAE6-7B78-7445-9AF5-6EAF7695B04E}" destId="{1EAEF530-01F0-3340-8D0A-6A24D242E30B}" srcOrd="4" destOrd="0" presId="urn:microsoft.com/office/officeart/2005/8/layout/hList1"/>
    <dgm:cxn modelId="{80BEBBA4-107E-1D4C-B53E-489A48AE5E82}" type="presParOf" srcId="{1EAEF530-01F0-3340-8D0A-6A24D242E30B}" destId="{8371B8DB-ED7F-0E44-AB4A-CCF98A2ECE24}" srcOrd="0" destOrd="0" presId="urn:microsoft.com/office/officeart/2005/8/layout/hList1"/>
    <dgm:cxn modelId="{A96B33D2-5D7C-0C4B-8ACE-56C582446E12}" type="presParOf" srcId="{1EAEF530-01F0-3340-8D0A-6A24D242E30B}" destId="{27222BD8-C454-6240-B6F5-3CBE34621087}" srcOrd="1" destOrd="0" presId="urn:microsoft.com/office/officeart/2005/8/layout/hList1"/>
    <dgm:cxn modelId="{EB97E0D3-C2B5-D740-A282-78F94193CB98}" type="presParOf" srcId="{A6B2FAE6-7B78-7445-9AF5-6EAF7695B04E}" destId="{E9D9477B-BFE5-DA42-BE69-99C6AEF6C917}" srcOrd="5" destOrd="0" presId="urn:microsoft.com/office/officeart/2005/8/layout/hList1"/>
    <dgm:cxn modelId="{9B3A3BFA-F5E4-A645-9DF8-C7D996089F59}" type="presParOf" srcId="{A6B2FAE6-7B78-7445-9AF5-6EAF7695B04E}" destId="{E7C157A6-7C96-F44A-8FA9-FF0AE87C293F}" srcOrd="6" destOrd="0" presId="urn:microsoft.com/office/officeart/2005/8/layout/hList1"/>
    <dgm:cxn modelId="{3B80D1A6-56A3-134B-ADC7-52D29F2DE1E1}" type="presParOf" srcId="{E7C157A6-7C96-F44A-8FA9-FF0AE87C293F}" destId="{CA8D36A3-934E-224B-BBB2-CF1C15CA99CB}" srcOrd="0" destOrd="0" presId="urn:microsoft.com/office/officeart/2005/8/layout/hList1"/>
    <dgm:cxn modelId="{18DE09B0-1518-E346-97E1-63D5494330CD}" type="presParOf" srcId="{E7C157A6-7C96-F44A-8FA9-FF0AE87C293F}" destId="{384B7F79-2522-2146-A212-AB9648C9813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C3D796-1A39-7E4B-95DD-DBF3EC9A6640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17CF392-3238-E04E-BEE5-92B6ECDD640E}">
      <dgm:prSet/>
      <dgm:spPr/>
      <dgm:t>
        <a:bodyPr/>
        <a:lstStyle/>
        <a:p>
          <a:pPr rtl="0"/>
          <a:r>
            <a:rPr lang="zh-CN" altLang="en-US" smtClean="0"/>
            <a:t>数据驱动与知识引导深度融合的新型机器学习模型</a:t>
          </a:r>
          <a:endParaRPr lang="zh-CN" altLang="en-US"/>
        </a:p>
      </dgm:t>
    </dgm:pt>
    <dgm:pt modelId="{7F3D75B6-1876-0E48-BB73-A7ED2CC3B3E8}" type="parTrans" cxnId="{33BEBBEB-79CE-E546-A8F0-0F3C9AB1AE4D}">
      <dgm:prSet/>
      <dgm:spPr/>
      <dgm:t>
        <a:bodyPr/>
        <a:lstStyle/>
        <a:p>
          <a:endParaRPr lang="zh-CN" altLang="en-US"/>
        </a:p>
      </dgm:t>
    </dgm:pt>
    <dgm:pt modelId="{96C1201C-CCCE-5C4F-91E1-1FBA3F9DD8A7}" type="sibTrans" cxnId="{33BEBBEB-79CE-E546-A8F0-0F3C9AB1AE4D}">
      <dgm:prSet/>
      <dgm:spPr/>
      <dgm:t>
        <a:bodyPr/>
        <a:lstStyle/>
        <a:p>
          <a:endParaRPr lang="zh-CN" altLang="en-US"/>
        </a:p>
      </dgm:t>
    </dgm:pt>
    <dgm:pt modelId="{6B3BA43D-10C9-5F4B-9DD8-5DC5CDAA27D7}">
      <dgm:prSet/>
      <dgm:spPr/>
      <dgm:t>
        <a:bodyPr/>
        <a:lstStyle/>
        <a:p>
          <a:pPr rtl="0"/>
          <a:r>
            <a:rPr lang="zh-CN" altLang="en-US" dirty="0" smtClean="0"/>
            <a:t>研究符号化知识与基于数值的统计学习模型的融合方法；</a:t>
          </a:r>
          <a:endParaRPr lang="zh-CN" altLang="en-US" dirty="0"/>
        </a:p>
      </dgm:t>
    </dgm:pt>
    <dgm:pt modelId="{332C2C27-0800-B843-8592-C0FFB226CD77}" type="parTrans" cxnId="{31A2C668-5669-A94B-89DA-77848AB273B4}">
      <dgm:prSet/>
      <dgm:spPr/>
      <dgm:t>
        <a:bodyPr/>
        <a:lstStyle/>
        <a:p>
          <a:endParaRPr lang="zh-CN" altLang="en-US"/>
        </a:p>
      </dgm:t>
    </dgm:pt>
    <dgm:pt modelId="{CF16D737-A8CD-B24E-97B1-0037FB4FE1AE}" type="sibTrans" cxnId="{31A2C668-5669-A94B-89DA-77848AB273B4}">
      <dgm:prSet/>
      <dgm:spPr/>
      <dgm:t>
        <a:bodyPr/>
        <a:lstStyle/>
        <a:p>
          <a:endParaRPr lang="zh-CN" altLang="en-US"/>
        </a:p>
      </dgm:t>
    </dgm:pt>
    <dgm:pt modelId="{7D9D34BC-0FE5-F440-B89B-B89BBC841782}">
      <dgm:prSet/>
      <dgm:spPr/>
      <dgm:t>
        <a:bodyPr/>
        <a:lstStyle/>
        <a:p>
          <a:pPr rtl="0"/>
          <a:r>
            <a:rPr lang="zh-CN" altLang="en-US" smtClean="0"/>
            <a:t>基于知识图谱的可解释人工智能</a:t>
          </a:r>
          <a:endParaRPr lang="zh-CN" altLang="en-US"/>
        </a:p>
      </dgm:t>
    </dgm:pt>
    <dgm:pt modelId="{A11653B2-3565-7342-87CF-58337D830F08}" type="parTrans" cxnId="{0B5001EA-E8AA-104A-AA5B-3751A78B6023}">
      <dgm:prSet/>
      <dgm:spPr/>
      <dgm:t>
        <a:bodyPr/>
        <a:lstStyle/>
        <a:p>
          <a:endParaRPr lang="zh-CN" altLang="en-US"/>
        </a:p>
      </dgm:t>
    </dgm:pt>
    <dgm:pt modelId="{C0A4DC84-5E02-B24D-BB1A-66395C7415BF}" type="sibTrans" cxnId="{0B5001EA-E8AA-104A-AA5B-3751A78B6023}">
      <dgm:prSet/>
      <dgm:spPr/>
      <dgm:t>
        <a:bodyPr/>
        <a:lstStyle/>
        <a:p>
          <a:endParaRPr lang="zh-CN" altLang="en-US"/>
        </a:p>
      </dgm:t>
    </dgm:pt>
    <dgm:pt modelId="{6CE8965E-05B6-AD40-9991-8766226DF0CA}">
      <dgm:prSet/>
      <dgm:spPr/>
      <dgm:t>
        <a:bodyPr/>
        <a:lstStyle/>
        <a:p>
          <a:pPr rtl="0"/>
          <a:r>
            <a:rPr lang="zh-CN" altLang="en-US" dirty="0" smtClean="0"/>
            <a:t>研究机器学习决策过程与结果的解释方法；</a:t>
          </a:r>
          <a:endParaRPr lang="zh-CN" altLang="en-US" dirty="0"/>
        </a:p>
      </dgm:t>
    </dgm:pt>
    <dgm:pt modelId="{A8AAE1E5-2DA6-B247-824E-39FCCE29EF5A}" type="parTrans" cxnId="{18780416-BEBC-AA45-AF0C-9BD0598EFBC5}">
      <dgm:prSet/>
      <dgm:spPr/>
      <dgm:t>
        <a:bodyPr/>
        <a:lstStyle/>
        <a:p>
          <a:endParaRPr lang="zh-CN" altLang="en-US"/>
        </a:p>
      </dgm:t>
    </dgm:pt>
    <dgm:pt modelId="{C491F1C4-25B0-8A4F-B2B5-E522D50F3969}" type="sibTrans" cxnId="{18780416-BEBC-AA45-AF0C-9BD0598EFBC5}">
      <dgm:prSet/>
      <dgm:spPr/>
      <dgm:t>
        <a:bodyPr/>
        <a:lstStyle/>
        <a:p>
          <a:endParaRPr lang="zh-CN" altLang="en-US"/>
        </a:p>
      </dgm:t>
    </dgm:pt>
    <dgm:pt modelId="{EFC19AAD-BEB2-7C46-9CF4-34D6B989CC1A}">
      <dgm:prSet/>
      <dgm:spPr/>
      <dgm:t>
        <a:bodyPr/>
        <a:lstStyle/>
        <a:p>
          <a:pPr rtl="0"/>
          <a:r>
            <a:rPr lang="zh-CN" altLang="en-US" smtClean="0"/>
            <a:t>知识引导下的搜索与推荐</a:t>
          </a:r>
          <a:endParaRPr lang="zh-CN" altLang="en-US"/>
        </a:p>
      </dgm:t>
    </dgm:pt>
    <dgm:pt modelId="{2B7B06E3-20F6-6249-B609-00AD5DA5DF65}" type="parTrans" cxnId="{937C0A2C-C7F7-B741-B0B2-6E6B348F29A2}">
      <dgm:prSet/>
      <dgm:spPr/>
      <dgm:t>
        <a:bodyPr/>
        <a:lstStyle/>
        <a:p>
          <a:endParaRPr lang="zh-CN" altLang="en-US"/>
        </a:p>
      </dgm:t>
    </dgm:pt>
    <dgm:pt modelId="{701D944F-4B0C-6B49-8F0E-23498A73D1E0}" type="sibTrans" cxnId="{937C0A2C-C7F7-B741-B0B2-6E6B348F29A2}">
      <dgm:prSet/>
      <dgm:spPr/>
      <dgm:t>
        <a:bodyPr/>
        <a:lstStyle/>
        <a:p>
          <a:endParaRPr lang="zh-CN" altLang="en-US"/>
        </a:p>
      </dgm:t>
    </dgm:pt>
    <dgm:pt modelId="{6826D05E-2F1B-1844-96A6-D1A12149B75E}">
      <dgm:prSet/>
      <dgm:spPr/>
      <dgm:t>
        <a:bodyPr/>
        <a:lstStyle/>
        <a:p>
          <a:pPr rtl="0"/>
          <a:r>
            <a:rPr lang="zh-CN" altLang="en-US" dirty="0" smtClean="0"/>
            <a:t>研究基于知识图谱的实体推荐方法；</a:t>
          </a:r>
          <a:endParaRPr lang="zh-CN" altLang="en-US" dirty="0"/>
        </a:p>
      </dgm:t>
    </dgm:pt>
    <dgm:pt modelId="{8E5BE5A8-3952-8F4A-B40D-7651ED10A7CA}" type="parTrans" cxnId="{4460AB7C-36F5-D549-A590-5FCE09BC0355}">
      <dgm:prSet/>
      <dgm:spPr/>
      <dgm:t>
        <a:bodyPr/>
        <a:lstStyle/>
        <a:p>
          <a:endParaRPr lang="zh-CN" altLang="en-US"/>
        </a:p>
      </dgm:t>
    </dgm:pt>
    <dgm:pt modelId="{D4CAF079-548F-BE4F-A780-534EE100DB0F}" type="sibTrans" cxnId="{4460AB7C-36F5-D549-A590-5FCE09BC0355}">
      <dgm:prSet/>
      <dgm:spPr/>
      <dgm:t>
        <a:bodyPr/>
        <a:lstStyle/>
        <a:p>
          <a:endParaRPr lang="zh-CN" altLang="en-US"/>
        </a:p>
      </dgm:t>
    </dgm:pt>
    <dgm:pt modelId="{B5EC2E70-A91E-7744-8074-F5D2520A5B7D}">
      <dgm:prSet/>
      <dgm:spPr/>
      <dgm:t>
        <a:bodyPr/>
        <a:lstStyle/>
        <a:p>
          <a:pPr rtl="0"/>
          <a:r>
            <a:rPr lang="zh-CN" altLang="en-US" smtClean="0"/>
            <a:t>基于知识的搜索与推荐的评价机制与方法</a:t>
          </a:r>
          <a:endParaRPr lang="zh-CN" altLang="en-US"/>
        </a:p>
      </dgm:t>
    </dgm:pt>
    <dgm:pt modelId="{55BB3A6C-86F7-EC4C-BE28-FACC6902AA95}" type="parTrans" cxnId="{CAD5BD2F-9836-044D-93F4-F7695C37C604}">
      <dgm:prSet/>
      <dgm:spPr/>
      <dgm:t>
        <a:bodyPr/>
        <a:lstStyle/>
        <a:p>
          <a:endParaRPr lang="zh-CN" altLang="en-US"/>
        </a:p>
      </dgm:t>
    </dgm:pt>
    <dgm:pt modelId="{FE38B80B-AE0F-4A41-95F7-A4F86452C3A5}" type="sibTrans" cxnId="{CAD5BD2F-9836-044D-93F4-F7695C37C604}">
      <dgm:prSet/>
      <dgm:spPr/>
      <dgm:t>
        <a:bodyPr/>
        <a:lstStyle/>
        <a:p>
          <a:endParaRPr lang="zh-CN" altLang="en-US"/>
        </a:p>
      </dgm:t>
    </dgm:pt>
    <dgm:pt modelId="{DBA88992-764C-DD48-8EC3-59CD9734A141}">
      <dgm:prSet/>
      <dgm:spPr/>
      <dgm:t>
        <a:bodyPr/>
        <a:lstStyle/>
        <a:p>
          <a:pPr rtl="0"/>
          <a:r>
            <a:rPr lang="zh-CN" altLang="en-US" dirty="0" smtClean="0"/>
            <a:t>研究知识引导下的搜索与推荐方法在落地应用中的评价机制；</a:t>
          </a:r>
          <a:endParaRPr lang="zh-CN" altLang="en-US" dirty="0"/>
        </a:p>
      </dgm:t>
    </dgm:pt>
    <dgm:pt modelId="{A7885233-CDFC-5E4A-9188-51824346F152}" type="parTrans" cxnId="{5DC325C0-F2C3-4A43-A2C8-8B31AA2522CC}">
      <dgm:prSet/>
      <dgm:spPr/>
      <dgm:t>
        <a:bodyPr/>
        <a:lstStyle/>
        <a:p>
          <a:endParaRPr lang="zh-CN" altLang="en-US"/>
        </a:p>
      </dgm:t>
    </dgm:pt>
    <dgm:pt modelId="{907D1ED4-C40D-7743-9050-31EF8D0A0F75}" type="sibTrans" cxnId="{5DC325C0-F2C3-4A43-A2C8-8B31AA2522CC}">
      <dgm:prSet/>
      <dgm:spPr/>
      <dgm:t>
        <a:bodyPr/>
        <a:lstStyle/>
        <a:p>
          <a:endParaRPr lang="zh-CN" altLang="en-US"/>
        </a:p>
      </dgm:t>
    </dgm:pt>
    <dgm:pt modelId="{1DDEF73E-EC92-4F4A-A12A-E5327ECD212C}">
      <dgm:prSet/>
      <dgm:spPr/>
      <dgm:t>
        <a:bodyPr/>
        <a:lstStyle/>
        <a:p>
          <a:pPr rtl="0"/>
          <a:r>
            <a:rPr lang="zh-CN" altLang="en-US" dirty="0" smtClean="0"/>
            <a:t>研究知识引导下的样本增强方法及其理论基础；</a:t>
          </a:r>
          <a:endParaRPr lang="zh-CN" altLang="en-US" dirty="0"/>
        </a:p>
      </dgm:t>
    </dgm:pt>
    <dgm:pt modelId="{398B0827-4114-7742-B647-DCF89470A916}" type="parTrans" cxnId="{318C58AC-398F-934A-9C6A-CCDB8811BEA7}">
      <dgm:prSet/>
      <dgm:spPr/>
      <dgm:t>
        <a:bodyPr/>
        <a:lstStyle/>
        <a:p>
          <a:endParaRPr lang="zh-CN" altLang="en-US"/>
        </a:p>
      </dgm:t>
    </dgm:pt>
    <dgm:pt modelId="{26EF1F9C-B7B8-0C47-AC14-5BBB14A9C802}" type="sibTrans" cxnId="{318C58AC-398F-934A-9C6A-CCDB8811BEA7}">
      <dgm:prSet/>
      <dgm:spPr/>
      <dgm:t>
        <a:bodyPr/>
        <a:lstStyle/>
        <a:p>
          <a:endParaRPr lang="zh-CN" altLang="en-US"/>
        </a:p>
      </dgm:t>
    </dgm:pt>
    <dgm:pt modelId="{BD3C7179-404C-7448-B375-3C9C6C1C61C2}">
      <dgm:prSet/>
      <dgm:spPr/>
      <dgm:t>
        <a:bodyPr/>
        <a:lstStyle/>
        <a:p>
          <a:pPr rtl="0"/>
          <a:r>
            <a:rPr lang="zh-CN" altLang="en-US" dirty="0" smtClean="0"/>
            <a:t>研究基于规则、约束的统计学习模型优化方法；</a:t>
          </a:r>
          <a:endParaRPr lang="zh-CN" altLang="en-US" dirty="0"/>
        </a:p>
      </dgm:t>
    </dgm:pt>
    <dgm:pt modelId="{9269D472-9619-864B-8130-363A4C068329}" type="parTrans" cxnId="{BB9316BF-4583-FB4E-82F2-5546C2C136C8}">
      <dgm:prSet/>
      <dgm:spPr/>
      <dgm:t>
        <a:bodyPr/>
        <a:lstStyle/>
        <a:p>
          <a:endParaRPr lang="zh-CN" altLang="en-US"/>
        </a:p>
      </dgm:t>
    </dgm:pt>
    <dgm:pt modelId="{3F366725-8A1A-184A-AAEB-AA191F6744E0}" type="sibTrans" cxnId="{BB9316BF-4583-FB4E-82F2-5546C2C136C8}">
      <dgm:prSet/>
      <dgm:spPr/>
      <dgm:t>
        <a:bodyPr/>
        <a:lstStyle/>
        <a:p>
          <a:endParaRPr lang="zh-CN" altLang="en-US"/>
        </a:p>
      </dgm:t>
    </dgm:pt>
    <dgm:pt modelId="{04E57B37-8F31-154D-AB0F-B02ACCBE6970}">
      <dgm:prSet/>
      <dgm:spPr/>
      <dgm:t>
        <a:bodyPr/>
        <a:lstStyle/>
        <a:p>
          <a:pPr rtl="0"/>
          <a:r>
            <a:rPr lang="zh-CN" altLang="en-US" dirty="0" smtClean="0"/>
            <a:t>研究深度学习模型中符号知识嵌入方法。</a:t>
          </a:r>
          <a:endParaRPr lang="zh-CN" altLang="en-US" dirty="0"/>
        </a:p>
      </dgm:t>
    </dgm:pt>
    <dgm:pt modelId="{E50AF7A5-40E6-4C4E-ADBA-6C55305107CC}" type="parTrans" cxnId="{1F2BFA7E-C9E0-C44D-88D4-8BD0706F34B6}">
      <dgm:prSet/>
      <dgm:spPr/>
      <dgm:t>
        <a:bodyPr/>
        <a:lstStyle/>
        <a:p>
          <a:endParaRPr lang="zh-CN" altLang="en-US"/>
        </a:p>
      </dgm:t>
    </dgm:pt>
    <dgm:pt modelId="{08B5A75B-8298-D04A-844E-4F5A45A9411B}" type="sibTrans" cxnId="{1F2BFA7E-C9E0-C44D-88D4-8BD0706F34B6}">
      <dgm:prSet/>
      <dgm:spPr/>
      <dgm:t>
        <a:bodyPr/>
        <a:lstStyle/>
        <a:p>
          <a:endParaRPr lang="zh-CN" altLang="en-US"/>
        </a:p>
      </dgm:t>
    </dgm:pt>
    <dgm:pt modelId="{1F59DD9E-5619-1040-B7C1-A4F6BB40CA7C}">
      <dgm:prSet/>
      <dgm:spPr/>
      <dgm:t>
        <a:bodyPr/>
        <a:lstStyle/>
        <a:p>
          <a:pPr rtl="0"/>
          <a:r>
            <a:rPr lang="zh-CN" altLang="en-US" dirty="0" smtClean="0"/>
            <a:t>研究基于知识图谱元路径的知识图谱解释模型；</a:t>
          </a:r>
          <a:endParaRPr lang="zh-CN" altLang="en-US" dirty="0"/>
        </a:p>
      </dgm:t>
    </dgm:pt>
    <dgm:pt modelId="{3C97FCE7-1FDB-1841-AE88-408FB2F6973B}" type="parTrans" cxnId="{CA10D7B1-EFCF-5543-B642-93EDB308577D}">
      <dgm:prSet/>
      <dgm:spPr/>
      <dgm:t>
        <a:bodyPr/>
        <a:lstStyle/>
        <a:p>
          <a:endParaRPr lang="zh-CN" altLang="en-US"/>
        </a:p>
      </dgm:t>
    </dgm:pt>
    <dgm:pt modelId="{6D01466B-EB7B-CD41-BA39-7D21383CED46}" type="sibTrans" cxnId="{CA10D7B1-EFCF-5543-B642-93EDB308577D}">
      <dgm:prSet/>
      <dgm:spPr/>
      <dgm:t>
        <a:bodyPr/>
        <a:lstStyle/>
        <a:p>
          <a:endParaRPr lang="zh-CN" altLang="en-US"/>
        </a:p>
      </dgm:t>
    </dgm:pt>
    <dgm:pt modelId="{F679B70D-C648-8F4E-AA86-442B53F7DA97}">
      <dgm:prSet/>
      <dgm:spPr/>
      <dgm:t>
        <a:bodyPr/>
        <a:lstStyle/>
        <a:p>
          <a:pPr rtl="0"/>
          <a:r>
            <a:rPr lang="zh-CN" altLang="en-US" dirty="0" smtClean="0"/>
            <a:t>研究可解释的商品推荐模型与方法；</a:t>
          </a:r>
          <a:endParaRPr lang="zh-CN" altLang="en-US" dirty="0"/>
        </a:p>
      </dgm:t>
    </dgm:pt>
    <dgm:pt modelId="{DBF2B38C-9779-DD46-A90A-8A09376710A3}" type="parTrans" cxnId="{17DBA974-ACCC-5041-8701-E67BDAA25502}">
      <dgm:prSet/>
      <dgm:spPr/>
      <dgm:t>
        <a:bodyPr/>
        <a:lstStyle/>
        <a:p>
          <a:endParaRPr lang="zh-CN" altLang="en-US"/>
        </a:p>
      </dgm:t>
    </dgm:pt>
    <dgm:pt modelId="{40F257A0-B5EA-534D-8506-B0218683F9AC}" type="sibTrans" cxnId="{17DBA974-ACCC-5041-8701-E67BDAA25502}">
      <dgm:prSet/>
      <dgm:spPr/>
      <dgm:t>
        <a:bodyPr/>
        <a:lstStyle/>
        <a:p>
          <a:endParaRPr lang="zh-CN" altLang="en-US"/>
        </a:p>
      </dgm:t>
    </dgm:pt>
    <dgm:pt modelId="{D58B2685-EFF5-D54C-AE89-6C41FA2CC1EB}">
      <dgm:prSet/>
      <dgm:spPr/>
      <dgm:t>
        <a:bodyPr/>
        <a:lstStyle/>
        <a:p>
          <a:pPr rtl="0"/>
          <a:r>
            <a:rPr lang="zh-CN" altLang="en-US" dirty="0" smtClean="0"/>
            <a:t>研究基于评论的商品推荐解释模型与方法；</a:t>
          </a:r>
          <a:endParaRPr lang="zh-CN" altLang="en-US" dirty="0"/>
        </a:p>
      </dgm:t>
    </dgm:pt>
    <dgm:pt modelId="{8FFED981-2577-3D4D-9C80-98CA1B2C4AED}" type="parTrans" cxnId="{B353B950-FF61-7042-89FB-8FA623D9E415}">
      <dgm:prSet/>
      <dgm:spPr/>
      <dgm:t>
        <a:bodyPr/>
        <a:lstStyle/>
        <a:p>
          <a:endParaRPr lang="zh-CN" altLang="en-US"/>
        </a:p>
      </dgm:t>
    </dgm:pt>
    <dgm:pt modelId="{C5B53A53-A5A4-6D41-869B-03D0E6247E0F}" type="sibTrans" cxnId="{B353B950-FF61-7042-89FB-8FA623D9E415}">
      <dgm:prSet/>
      <dgm:spPr/>
      <dgm:t>
        <a:bodyPr/>
        <a:lstStyle/>
        <a:p>
          <a:endParaRPr lang="zh-CN" altLang="en-US"/>
        </a:p>
      </dgm:t>
    </dgm:pt>
    <dgm:pt modelId="{B20A6D8D-6417-9F45-8F5D-31E0E1994F7D}">
      <dgm:prSet/>
      <dgm:spPr/>
      <dgm:t>
        <a:bodyPr/>
        <a:lstStyle/>
        <a:p>
          <a:pPr rtl="0"/>
          <a:r>
            <a:rPr lang="zh-CN" altLang="en-US" dirty="0" smtClean="0"/>
            <a:t>研究面向商品的关联知识推荐模型与方法；</a:t>
          </a:r>
          <a:endParaRPr lang="zh-CN" altLang="en-US" dirty="0"/>
        </a:p>
      </dgm:t>
    </dgm:pt>
    <dgm:pt modelId="{CA53D904-ED16-504D-87A5-768E0A4C4555}" type="parTrans" cxnId="{9CFDED8F-B1F4-2C46-B26D-C6F0939A5B00}">
      <dgm:prSet/>
      <dgm:spPr/>
      <dgm:t>
        <a:bodyPr/>
        <a:lstStyle/>
        <a:p>
          <a:endParaRPr lang="zh-CN" altLang="en-US"/>
        </a:p>
      </dgm:t>
    </dgm:pt>
    <dgm:pt modelId="{5F0E526F-9460-E04C-823D-C6835DC0E035}" type="sibTrans" cxnId="{9CFDED8F-B1F4-2C46-B26D-C6F0939A5B00}">
      <dgm:prSet/>
      <dgm:spPr/>
      <dgm:t>
        <a:bodyPr/>
        <a:lstStyle/>
        <a:p>
          <a:endParaRPr lang="zh-CN" altLang="en-US"/>
        </a:p>
      </dgm:t>
    </dgm:pt>
    <dgm:pt modelId="{76684109-4F1E-CB47-8784-AF50E5919CBE}">
      <dgm:prSet/>
      <dgm:spPr/>
      <dgm:t>
        <a:bodyPr/>
        <a:lstStyle/>
        <a:p>
          <a:pPr rtl="0"/>
          <a:r>
            <a:rPr lang="zh-CN" altLang="en-US" dirty="0" smtClean="0"/>
            <a:t>研究</a:t>
          </a:r>
          <a:r>
            <a:rPr lang="en-US" altLang="zh-CN" dirty="0" smtClean="0"/>
            <a:t>Why-How</a:t>
          </a:r>
          <a:r>
            <a:rPr lang="zh-CN" altLang="en-US" dirty="0" smtClean="0"/>
            <a:t>自然语言问题的回答方法。</a:t>
          </a:r>
          <a:endParaRPr lang="zh-CN" altLang="en-US" dirty="0"/>
        </a:p>
      </dgm:t>
    </dgm:pt>
    <dgm:pt modelId="{EC2CD3A7-BBF8-AA46-B73D-F37844E4B892}" type="parTrans" cxnId="{BD4C7B1A-C246-DB4B-A597-175C45EABAC7}">
      <dgm:prSet/>
      <dgm:spPr/>
      <dgm:t>
        <a:bodyPr/>
        <a:lstStyle/>
        <a:p>
          <a:endParaRPr lang="zh-CN" altLang="en-US"/>
        </a:p>
      </dgm:t>
    </dgm:pt>
    <dgm:pt modelId="{C4434087-342E-4040-8F49-BC10939228AD}" type="sibTrans" cxnId="{BD4C7B1A-C246-DB4B-A597-175C45EABAC7}">
      <dgm:prSet/>
      <dgm:spPr/>
      <dgm:t>
        <a:bodyPr/>
        <a:lstStyle/>
        <a:p>
          <a:endParaRPr lang="zh-CN" altLang="en-US"/>
        </a:p>
      </dgm:t>
    </dgm:pt>
    <dgm:pt modelId="{6129BDB4-0F8C-0C4E-A759-872C56DE71E7}">
      <dgm:prSet/>
      <dgm:spPr/>
      <dgm:t>
        <a:bodyPr/>
        <a:lstStyle/>
        <a:p>
          <a:pPr rtl="0"/>
          <a:r>
            <a:rPr lang="zh-CN" altLang="en-US" dirty="0" smtClean="0"/>
            <a:t>研究基于知识图谱的搜索理解、匹配与排序方法；</a:t>
          </a:r>
          <a:endParaRPr lang="zh-CN" altLang="en-US" dirty="0"/>
        </a:p>
      </dgm:t>
    </dgm:pt>
    <dgm:pt modelId="{D47E1FB6-88DB-0843-9FD0-F5CA9EF2AE78}" type="parTrans" cxnId="{6BD2A13D-48F2-9441-AE4B-BE6CBDC13FC7}">
      <dgm:prSet/>
      <dgm:spPr/>
      <dgm:t>
        <a:bodyPr/>
        <a:lstStyle/>
        <a:p>
          <a:endParaRPr lang="zh-CN" altLang="en-US"/>
        </a:p>
      </dgm:t>
    </dgm:pt>
    <dgm:pt modelId="{F07F3260-8F4B-C140-AE1D-3AA92D32A463}" type="sibTrans" cxnId="{6BD2A13D-48F2-9441-AE4B-BE6CBDC13FC7}">
      <dgm:prSet/>
      <dgm:spPr/>
      <dgm:t>
        <a:bodyPr/>
        <a:lstStyle/>
        <a:p>
          <a:endParaRPr lang="zh-CN" altLang="en-US"/>
        </a:p>
      </dgm:t>
    </dgm:pt>
    <dgm:pt modelId="{6745C551-A2BD-FB4D-B075-6424229C2362}">
      <dgm:prSet/>
      <dgm:spPr/>
      <dgm:t>
        <a:bodyPr/>
        <a:lstStyle/>
        <a:p>
          <a:pPr rtl="0"/>
          <a:r>
            <a:rPr lang="zh-CN" altLang="en-US" dirty="0" smtClean="0"/>
            <a:t>研究基于知识图谱的上下位推理方法；</a:t>
          </a:r>
          <a:endParaRPr lang="zh-CN" altLang="en-US" dirty="0"/>
        </a:p>
      </dgm:t>
    </dgm:pt>
    <dgm:pt modelId="{42539F63-9F91-D74F-8F72-C1899393986B}" type="parTrans" cxnId="{A294A21F-7785-474B-83D0-6D51C1588513}">
      <dgm:prSet/>
      <dgm:spPr/>
      <dgm:t>
        <a:bodyPr/>
        <a:lstStyle/>
        <a:p>
          <a:endParaRPr lang="zh-CN" altLang="en-US"/>
        </a:p>
      </dgm:t>
    </dgm:pt>
    <dgm:pt modelId="{799AF278-2807-6641-94EA-CFF7A2A0BCAE}" type="sibTrans" cxnId="{A294A21F-7785-474B-83D0-6D51C1588513}">
      <dgm:prSet/>
      <dgm:spPr/>
      <dgm:t>
        <a:bodyPr/>
        <a:lstStyle/>
        <a:p>
          <a:endParaRPr lang="zh-CN" altLang="en-US"/>
        </a:p>
      </dgm:t>
    </dgm:pt>
    <dgm:pt modelId="{37E42673-4AB7-C746-AC61-8DF3E9E76DE0}">
      <dgm:prSet/>
      <dgm:spPr/>
      <dgm:t>
        <a:bodyPr/>
        <a:lstStyle/>
        <a:p>
          <a:pPr rtl="0"/>
          <a:r>
            <a:rPr lang="zh-CN" altLang="en-US" dirty="0" smtClean="0"/>
            <a:t>研究基于知识图谱元路径的相关实体搜索与推荐方法。</a:t>
          </a:r>
          <a:endParaRPr lang="zh-CN" altLang="en-US" dirty="0"/>
        </a:p>
      </dgm:t>
    </dgm:pt>
    <dgm:pt modelId="{257159F4-BFB5-224E-B961-9111EEC4D974}" type="parTrans" cxnId="{188FB569-E966-4B44-9BB9-9D372FC90F48}">
      <dgm:prSet/>
      <dgm:spPr/>
      <dgm:t>
        <a:bodyPr/>
        <a:lstStyle/>
        <a:p>
          <a:endParaRPr lang="zh-CN" altLang="en-US"/>
        </a:p>
      </dgm:t>
    </dgm:pt>
    <dgm:pt modelId="{26B88FE8-BE09-944B-A411-E1F94B72C01C}" type="sibTrans" cxnId="{188FB569-E966-4B44-9BB9-9D372FC90F48}">
      <dgm:prSet/>
      <dgm:spPr/>
      <dgm:t>
        <a:bodyPr/>
        <a:lstStyle/>
        <a:p>
          <a:endParaRPr lang="zh-CN" altLang="en-US"/>
        </a:p>
      </dgm:t>
    </dgm:pt>
    <dgm:pt modelId="{E12EB400-9743-B342-9DDC-BC8A9147E066}">
      <dgm:prSet/>
      <dgm:spPr/>
      <dgm:t>
        <a:bodyPr/>
        <a:lstStyle/>
        <a:p>
          <a:pPr rtl="0"/>
          <a:r>
            <a:rPr lang="zh-CN" altLang="en-US" dirty="0" smtClean="0"/>
            <a:t>研究评测基准数据的自动化构建方法。</a:t>
          </a:r>
          <a:endParaRPr lang="zh-CN" altLang="en-US" dirty="0"/>
        </a:p>
      </dgm:t>
    </dgm:pt>
    <dgm:pt modelId="{E3961EE1-131E-1043-98B1-E3B306717C40}" type="parTrans" cxnId="{810C6A34-27F9-A14D-9E05-EE550B3933D4}">
      <dgm:prSet/>
      <dgm:spPr/>
      <dgm:t>
        <a:bodyPr/>
        <a:lstStyle/>
        <a:p>
          <a:endParaRPr lang="zh-CN" altLang="en-US"/>
        </a:p>
      </dgm:t>
    </dgm:pt>
    <dgm:pt modelId="{4FCD1115-DDA4-B74D-8C84-F3A1F869AB36}" type="sibTrans" cxnId="{810C6A34-27F9-A14D-9E05-EE550B3933D4}">
      <dgm:prSet/>
      <dgm:spPr/>
      <dgm:t>
        <a:bodyPr/>
        <a:lstStyle/>
        <a:p>
          <a:endParaRPr lang="zh-CN" altLang="en-US"/>
        </a:p>
      </dgm:t>
    </dgm:pt>
    <dgm:pt modelId="{61F5E658-C1ED-B843-8C65-D5831EFAA20C}" type="pres">
      <dgm:prSet presAssocID="{16C3D796-1A39-7E4B-95DD-DBF3EC9A664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142D4C6-89B6-D748-B78E-72D0CC10163D}" type="pres">
      <dgm:prSet presAssocID="{717CF392-3238-E04E-BEE5-92B6ECDD640E}" presName="composite" presStyleCnt="0"/>
      <dgm:spPr/>
    </dgm:pt>
    <dgm:pt modelId="{B66A5FCB-36CD-FF4C-9B91-E884FB6D665E}" type="pres">
      <dgm:prSet presAssocID="{717CF392-3238-E04E-BEE5-92B6ECDD640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B5D709-6DFD-2C43-8B33-97E37503716C}" type="pres">
      <dgm:prSet presAssocID="{717CF392-3238-E04E-BEE5-92B6ECDD640E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ACA685-4AAF-3E41-9F60-1A0CD832839D}" type="pres">
      <dgm:prSet presAssocID="{96C1201C-CCCE-5C4F-91E1-1FBA3F9DD8A7}" presName="space" presStyleCnt="0"/>
      <dgm:spPr/>
    </dgm:pt>
    <dgm:pt modelId="{FD12DB6A-A4BA-754E-84A0-74CB8C8286AD}" type="pres">
      <dgm:prSet presAssocID="{7D9D34BC-0FE5-F440-B89B-B89BBC841782}" presName="composite" presStyleCnt="0"/>
      <dgm:spPr/>
    </dgm:pt>
    <dgm:pt modelId="{C0FC02B3-5F7E-5040-91AB-18F9541B22BA}" type="pres">
      <dgm:prSet presAssocID="{7D9D34BC-0FE5-F440-B89B-B89BBC841782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37BF511-5857-B941-BE74-C27B1FA9E6D9}" type="pres">
      <dgm:prSet presAssocID="{7D9D34BC-0FE5-F440-B89B-B89BBC841782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743366E-7CC7-E246-9673-C2468E6864CC}" type="pres">
      <dgm:prSet presAssocID="{C0A4DC84-5E02-B24D-BB1A-66395C7415BF}" presName="space" presStyleCnt="0"/>
      <dgm:spPr/>
    </dgm:pt>
    <dgm:pt modelId="{61A7A4AA-8655-D44E-B58A-08740B3426DD}" type="pres">
      <dgm:prSet presAssocID="{EFC19AAD-BEB2-7C46-9CF4-34D6B989CC1A}" presName="composite" presStyleCnt="0"/>
      <dgm:spPr/>
    </dgm:pt>
    <dgm:pt modelId="{FF49FB67-C2D5-F04C-9B33-91D51EBAAEDA}" type="pres">
      <dgm:prSet presAssocID="{EFC19AAD-BEB2-7C46-9CF4-34D6B989CC1A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A91EE0-6E01-2E4C-9496-943A31548D64}" type="pres">
      <dgm:prSet presAssocID="{EFC19AAD-BEB2-7C46-9CF4-34D6B989CC1A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BA5198-029A-F440-AA15-BA390CBE58A3}" type="pres">
      <dgm:prSet presAssocID="{701D944F-4B0C-6B49-8F0E-23498A73D1E0}" presName="space" presStyleCnt="0"/>
      <dgm:spPr/>
    </dgm:pt>
    <dgm:pt modelId="{D5340770-4182-C741-8381-139E64844080}" type="pres">
      <dgm:prSet presAssocID="{B5EC2E70-A91E-7744-8074-F5D2520A5B7D}" presName="composite" presStyleCnt="0"/>
      <dgm:spPr/>
    </dgm:pt>
    <dgm:pt modelId="{6DF64490-A2D5-CD4F-80F7-E7E8BB1B5F8E}" type="pres">
      <dgm:prSet presAssocID="{B5EC2E70-A91E-7744-8074-F5D2520A5B7D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E3FDDA9-3084-9A49-A650-B14EADD10912}" type="pres">
      <dgm:prSet presAssocID="{B5EC2E70-A91E-7744-8074-F5D2520A5B7D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37C0A2C-C7F7-B741-B0B2-6E6B348F29A2}" srcId="{16C3D796-1A39-7E4B-95DD-DBF3EC9A6640}" destId="{EFC19AAD-BEB2-7C46-9CF4-34D6B989CC1A}" srcOrd="2" destOrd="0" parTransId="{2B7B06E3-20F6-6249-B609-00AD5DA5DF65}" sibTransId="{701D944F-4B0C-6B49-8F0E-23498A73D1E0}"/>
    <dgm:cxn modelId="{17DBA974-ACCC-5041-8701-E67BDAA25502}" srcId="{7D9D34BC-0FE5-F440-B89B-B89BBC841782}" destId="{F679B70D-C648-8F4E-AA86-442B53F7DA97}" srcOrd="2" destOrd="0" parTransId="{DBF2B38C-9779-DD46-A90A-8A09376710A3}" sibTransId="{40F257A0-B5EA-534D-8506-B0218683F9AC}"/>
    <dgm:cxn modelId="{2B2C31AC-5A07-9A4A-9114-88286A840F0B}" type="presOf" srcId="{6826D05E-2F1B-1844-96A6-D1A12149B75E}" destId="{A5A91EE0-6E01-2E4C-9496-943A31548D64}" srcOrd="0" destOrd="0" presId="urn:microsoft.com/office/officeart/2005/8/layout/hList1"/>
    <dgm:cxn modelId="{CAD5BD2F-9836-044D-93F4-F7695C37C604}" srcId="{16C3D796-1A39-7E4B-95DD-DBF3EC9A6640}" destId="{B5EC2E70-A91E-7744-8074-F5D2520A5B7D}" srcOrd="3" destOrd="0" parTransId="{55BB3A6C-86F7-EC4C-BE28-FACC6902AA95}" sibTransId="{FE38B80B-AE0F-4A41-95F7-A4F86452C3A5}"/>
    <dgm:cxn modelId="{A294A21F-7785-474B-83D0-6D51C1588513}" srcId="{EFC19AAD-BEB2-7C46-9CF4-34D6B989CC1A}" destId="{6745C551-A2BD-FB4D-B075-6424229C2362}" srcOrd="2" destOrd="0" parTransId="{42539F63-9F91-D74F-8F72-C1899393986B}" sibTransId="{799AF278-2807-6641-94EA-CFF7A2A0BCAE}"/>
    <dgm:cxn modelId="{AFCE8B18-5611-F340-BFF4-03B6F8B8B74C}" type="presOf" srcId="{1F59DD9E-5619-1040-B7C1-A4F6BB40CA7C}" destId="{937BF511-5857-B941-BE74-C27B1FA9E6D9}" srcOrd="0" destOrd="1" presId="urn:microsoft.com/office/officeart/2005/8/layout/hList1"/>
    <dgm:cxn modelId="{9BE37819-C27D-C149-BBA2-F4982DA23612}" type="presOf" srcId="{B20A6D8D-6417-9F45-8F5D-31E0E1994F7D}" destId="{937BF511-5857-B941-BE74-C27B1FA9E6D9}" srcOrd="0" destOrd="4" presId="urn:microsoft.com/office/officeart/2005/8/layout/hList1"/>
    <dgm:cxn modelId="{31A2C668-5669-A94B-89DA-77848AB273B4}" srcId="{717CF392-3238-E04E-BEE5-92B6ECDD640E}" destId="{6B3BA43D-10C9-5F4B-9DD8-5DC5CDAA27D7}" srcOrd="0" destOrd="0" parTransId="{332C2C27-0800-B843-8592-C0FFB226CD77}" sibTransId="{CF16D737-A8CD-B24E-97B1-0037FB4FE1AE}"/>
    <dgm:cxn modelId="{33BEBBEB-79CE-E546-A8F0-0F3C9AB1AE4D}" srcId="{16C3D796-1A39-7E4B-95DD-DBF3EC9A6640}" destId="{717CF392-3238-E04E-BEE5-92B6ECDD640E}" srcOrd="0" destOrd="0" parTransId="{7F3D75B6-1876-0E48-BB73-A7ED2CC3B3E8}" sibTransId="{96C1201C-CCCE-5C4F-91E1-1FBA3F9DD8A7}"/>
    <dgm:cxn modelId="{0B5001EA-E8AA-104A-AA5B-3751A78B6023}" srcId="{16C3D796-1A39-7E4B-95DD-DBF3EC9A6640}" destId="{7D9D34BC-0FE5-F440-B89B-B89BBC841782}" srcOrd="1" destOrd="0" parTransId="{A11653B2-3565-7342-87CF-58337D830F08}" sibTransId="{C0A4DC84-5E02-B24D-BB1A-66395C7415BF}"/>
    <dgm:cxn modelId="{964FC551-73FE-C341-A6A2-E3EC6C921A09}" type="presOf" srcId="{F679B70D-C648-8F4E-AA86-442B53F7DA97}" destId="{937BF511-5857-B941-BE74-C27B1FA9E6D9}" srcOrd="0" destOrd="2" presId="urn:microsoft.com/office/officeart/2005/8/layout/hList1"/>
    <dgm:cxn modelId="{5DC325C0-F2C3-4A43-A2C8-8B31AA2522CC}" srcId="{B5EC2E70-A91E-7744-8074-F5D2520A5B7D}" destId="{DBA88992-764C-DD48-8EC3-59CD9734A141}" srcOrd="0" destOrd="0" parTransId="{A7885233-CDFC-5E4A-9188-51824346F152}" sibTransId="{907D1ED4-C40D-7743-9050-31EF8D0A0F75}"/>
    <dgm:cxn modelId="{1F2BFA7E-C9E0-C44D-88D4-8BD0706F34B6}" srcId="{717CF392-3238-E04E-BEE5-92B6ECDD640E}" destId="{04E57B37-8F31-154D-AB0F-B02ACCBE6970}" srcOrd="3" destOrd="0" parTransId="{E50AF7A5-40E6-4C4E-ADBA-6C55305107CC}" sibTransId="{08B5A75B-8298-D04A-844E-4F5A45A9411B}"/>
    <dgm:cxn modelId="{D7502F86-9244-D142-926B-F26A1E15EC00}" type="presOf" srcId="{16C3D796-1A39-7E4B-95DD-DBF3EC9A6640}" destId="{61F5E658-C1ED-B843-8C65-D5831EFAA20C}" srcOrd="0" destOrd="0" presId="urn:microsoft.com/office/officeart/2005/8/layout/hList1"/>
    <dgm:cxn modelId="{CA10D7B1-EFCF-5543-B642-93EDB308577D}" srcId="{7D9D34BC-0FE5-F440-B89B-B89BBC841782}" destId="{1F59DD9E-5619-1040-B7C1-A4F6BB40CA7C}" srcOrd="1" destOrd="0" parTransId="{3C97FCE7-1FDB-1841-AE88-408FB2F6973B}" sibTransId="{6D01466B-EB7B-CD41-BA39-7D21383CED46}"/>
    <dgm:cxn modelId="{18780416-BEBC-AA45-AF0C-9BD0598EFBC5}" srcId="{7D9D34BC-0FE5-F440-B89B-B89BBC841782}" destId="{6CE8965E-05B6-AD40-9991-8766226DF0CA}" srcOrd="0" destOrd="0" parTransId="{A8AAE1E5-2DA6-B247-824E-39FCCE29EF5A}" sibTransId="{C491F1C4-25B0-8A4F-B2B5-E522D50F3969}"/>
    <dgm:cxn modelId="{8EC138A6-ED30-CD41-8247-7187B718AF1B}" type="presOf" srcId="{04E57B37-8F31-154D-AB0F-B02ACCBE6970}" destId="{52B5D709-6DFD-2C43-8B33-97E37503716C}" srcOrd="0" destOrd="3" presId="urn:microsoft.com/office/officeart/2005/8/layout/hList1"/>
    <dgm:cxn modelId="{527F8A25-F567-2B40-A062-A0B4356FC2BA}" type="presOf" srcId="{D58B2685-EFF5-D54C-AE89-6C41FA2CC1EB}" destId="{937BF511-5857-B941-BE74-C27B1FA9E6D9}" srcOrd="0" destOrd="3" presId="urn:microsoft.com/office/officeart/2005/8/layout/hList1"/>
    <dgm:cxn modelId="{BD4C7B1A-C246-DB4B-A597-175C45EABAC7}" srcId="{7D9D34BC-0FE5-F440-B89B-B89BBC841782}" destId="{76684109-4F1E-CB47-8784-AF50E5919CBE}" srcOrd="5" destOrd="0" parTransId="{EC2CD3A7-BBF8-AA46-B73D-F37844E4B892}" sibTransId="{C4434087-342E-4040-8F49-BC10939228AD}"/>
    <dgm:cxn modelId="{5424A2E7-A079-D446-B9B9-8B62FA1A2FBD}" type="presOf" srcId="{7D9D34BC-0FE5-F440-B89B-B89BBC841782}" destId="{C0FC02B3-5F7E-5040-91AB-18F9541B22BA}" srcOrd="0" destOrd="0" presId="urn:microsoft.com/office/officeart/2005/8/layout/hList1"/>
    <dgm:cxn modelId="{784F5E9E-F14A-1E43-A57B-416CA0338C5F}" type="presOf" srcId="{DBA88992-764C-DD48-8EC3-59CD9734A141}" destId="{EE3FDDA9-3084-9A49-A650-B14EADD10912}" srcOrd="0" destOrd="0" presId="urn:microsoft.com/office/officeart/2005/8/layout/hList1"/>
    <dgm:cxn modelId="{44DC19B5-23C1-3345-84FD-B749989D79C3}" type="presOf" srcId="{BD3C7179-404C-7448-B375-3C9C6C1C61C2}" destId="{52B5D709-6DFD-2C43-8B33-97E37503716C}" srcOrd="0" destOrd="2" presId="urn:microsoft.com/office/officeart/2005/8/layout/hList1"/>
    <dgm:cxn modelId="{E5FBDA3F-090C-2C41-9456-6371B491EF08}" type="presOf" srcId="{1DDEF73E-EC92-4F4A-A12A-E5327ECD212C}" destId="{52B5D709-6DFD-2C43-8B33-97E37503716C}" srcOrd="0" destOrd="1" presId="urn:microsoft.com/office/officeart/2005/8/layout/hList1"/>
    <dgm:cxn modelId="{29FAF599-8D68-7345-8A42-B6F3083CA08B}" type="presOf" srcId="{EFC19AAD-BEB2-7C46-9CF4-34D6B989CC1A}" destId="{FF49FB67-C2D5-F04C-9B33-91D51EBAAEDA}" srcOrd="0" destOrd="0" presId="urn:microsoft.com/office/officeart/2005/8/layout/hList1"/>
    <dgm:cxn modelId="{CB76F51C-69A1-E542-A282-D87FA85FA6FB}" type="presOf" srcId="{B5EC2E70-A91E-7744-8074-F5D2520A5B7D}" destId="{6DF64490-A2D5-CD4F-80F7-E7E8BB1B5F8E}" srcOrd="0" destOrd="0" presId="urn:microsoft.com/office/officeart/2005/8/layout/hList1"/>
    <dgm:cxn modelId="{6BD2A13D-48F2-9441-AE4B-BE6CBDC13FC7}" srcId="{EFC19AAD-BEB2-7C46-9CF4-34D6B989CC1A}" destId="{6129BDB4-0F8C-0C4E-A759-872C56DE71E7}" srcOrd="1" destOrd="0" parTransId="{D47E1FB6-88DB-0843-9FD0-F5CA9EF2AE78}" sibTransId="{F07F3260-8F4B-C140-AE1D-3AA92D32A463}"/>
    <dgm:cxn modelId="{318C58AC-398F-934A-9C6A-CCDB8811BEA7}" srcId="{717CF392-3238-E04E-BEE5-92B6ECDD640E}" destId="{1DDEF73E-EC92-4F4A-A12A-E5327ECD212C}" srcOrd="1" destOrd="0" parTransId="{398B0827-4114-7742-B647-DCF89470A916}" sibTransId="{26EF1F9C-B7B8-0C47-AC14-5BBB14A9C802}"/>
    <dgm:cxn modelId="{9CFDED8F-B1F4-2C46-B26D-C6F0939A5B00}" srcId="{7D9D34BC-0FE5-F440-B89B-B89BBC841782}" destId="{B20A6D8D-6417-9F45-8F5D-31E0E1994F7D}" srcOrd="4" destOrd="0" parTransId="{CA53D904-ED16-504D-87A5-768E0A4C4555}" sibTransId="{5F0E526F-9460-E04C-823D-C6835DC0E035}"/>
    <dgm:cxn modelId="{3AEB70B7-14E2-5C44-97EA-EE109F317D70}" type="presOf" srcId="{717CF392-3238-E04E-BEE5-92B6ECDD640E}" destId="{B66A5FCB-36CD-FF4C-9B91-E884FB6D665E}" srcOrd="0" destOrd="0" presId="urn:microsoft.com/office/officeart/2005/8/layout/hList1"/>
    <dgm:cxn modelId="{1FF04684-20C2-6044-B800-9FEB200CB5FD}" type="presOf" srcId="{37E42673-4AB7-C746-AC61-8DF3E9E76DE0}" destId="{A5A91EE0-6E01-2E4C-9496-943A31548D64}" srcOrd="0" destOrd="3" presId="urn:microsoft.com/office/officeart/2005/8/layout/hList1"/>
    <dgm:cxn modelId="{B1C2EF0E-6397-3C47-BF60-BB45DE7A3E8C}" type="presOf" srcId="{6CE8965E-05B6-AD40-9991-8766226DF0CA}" destId="{937BF511-5857-B941-BE74-C27B1FA9E6D9}" srcOrd="0" destOrd="0" presId="urn:microsoft.com/office/officeart/2005/8/layout/hList1"/>
    <dgm:cxn modelId="{F1323459-37FA-C14D-AB6F-BC588FAFB822}" type="presOf" srcId="{76684109-4F1E-CB47-8784-AF50E5919CBE}" destId="{937BF511-5857-B941-BE74-C27B1FA9E6D9}" srcOrd="0" destOrd="5" presId="urn:microsoft.com/office/officeart/2005/8/layout/hList1"/>
    <dgm:cxn modelId="{188FB569-E966-4B44-9BB9-9D372FC90F48}" srcId="{EFC19AAD-BEB2-7C46-9CF4-34D6B989CC1A}" destId="{37E42673-4AB7-C746-AC61-8DF3E9E76DE0}" srcOrd="3" destOrd="0" parTransId="{257159F4-BFB5-224E-B961-9111EEC4D974}" sibTransId="{26B88FE8-BE09-944B-A411-E1F94B72C01C}"/>
    <dgm:cxn modelId="{C675D784-5644-9240-8D14-8E81C779CB92}" type="presOf" srcId="{6745C551-A2BD-FB4D-B075-6424229C2362}" destId="{A5A91EE0-6E01-2E4C-9496-943A31548D64}" srcOrd="0" destOrd="2" presId="urn:microsoft.com/office/officeart/2005/8/layout/hList1"/>
    <dgm:cxn modelId="{A4DCCBB8-7DC9-3A48-AE92-080D335357C4}" type="presOf" srcId="{6129BDB4-0F8C-0C4E-A759-872C56DE71E7}" destId="{A5A91EE0-6E01-2E4C-9496-943A31548D64}" srcOrd="0" destOrd="1" presId="urn:microsoft.com/office/officeart/2005/8/layout/hList1"/>
    <dgm:cxn modelId="{810C6A34-27F9-A14D-9E05-EE550B3933D4}" srcId="{B5EC2E70-A91E-7744-8074-F5D2520A5B7D}" destId="{E12EB400-9743-B342-9DDC-BC8A9147E066}" srcOrd="1" destOrd="0" parTransId="{E3961EE1-131E-1043-98B1-E3B306717C40}" sibTransId="{4FCD1115-DDA4-B74D-8C84-F3A1F869AB36}"/>
    <dgm:cxn modelId="{10A68A52-97EE-D240-BB29-14342BD864A9}" type="presOf" srcId="{E12EB400-9743-B342-9DDC-BC8A9147E066}" destId="{EE3FDDA9-3084-9A49-A650-B14EADD10912}" srcOrd="0" destOrd="1" presId="urn:microsoft.com/office/officeart/2005/8/layout/hList1"/>
    <dgm:cxn modelId="{0CC147CE-54C5-5E49-8DAC-C28E4EA0E1DB}" type="presOf" srcId="{6B3BA43D-10C9-5F4B-9DD8-5DC5CDAA27D7}" destId="{52B5D709-6DFD-2C43-8B33-97E37503716C}" srcOrd="0" destOrd="0" presId="urn:microsoft.com/office/officeart/2005/8/layout/hList1"/>
    <dgm:cxn modelId="{B353B950-FF61-7042-89FB-8FA623D9E415}" srcId="{7D9D34BC-0FE5-F440-B89B-B89BBC841782}" destId="{D58B2685-EFF5-D54C-AE89-6C41FA2CC1EB}" srcOrd="3" destOrd="0" parTransId="{8FFED981-2577-3D4D-9C80-98CA1B2C4AED}" sibTransId="{C5B53A53-A5A4-6D41-869B-03D0E6247E0F}"/>
    <dgm:cxn modelId="{4460AB7C-36F5-D549-A590-5FCE09BC0355}" srcId="{EFC19AAD-BEB2-7C46-9CF4-34D6B989CC1A}" destId="{6826D05E-2F1B-1844-96A6-D1A12149B75E}" srcOrd="0" destOrd="0" parTransId="{8E5BE5A8-3952-8F4A-B40D-7651ED10A7CA}" sibTransId="{D4CAF079-548F-BE4F-A780-534EE100DB0F}"/>
    <dgm:cxn modelId="{BB9316BF-4583-FB4E-82F2-5546C2C136C8}" srcId="{717CF392-3238-E04E-BEE5-92B6ECDD640E}" destId="{BD3C7179-404C-7448-B375-3C9C6C1C61C2}" srcOrd="2" destOrd="0" parTransId="{9269D472-9619-864B-8130-363A4C068329}" sibTransId="{3F366725-8A1A-184A-AAEB-AA191F6744E0}"/>
    <dgm:cxn modelId="{23A4966B-519C-B84A-B442-0D1903E3CFDD}" type="presParOf" srcId="{61F5E658-C1ED-B843-8C65-D5831EFAA20C}" destId="{4142D4C6-89B6-D748-B78E-72D0CC10163D}" srcOrd="0" destOrd="0" presId="urn:microsoft.com/office/officeart/2005/8/layout/hList1"/>
    <dgm:cxn modelId="{76AE9984-CD2B-E147-AD0C-3A5E8E126F34}" type="presParOf" srcId="{4142D4C6-89B6-D748-B78E-72D0CC10163D}" destId="{B66A5FCB-36CD-FF4C-9B91-E884FB6D665E}" srcOrd="0" destOrd="0" presId="urn:microsoft.com/office/officeart/2005/8/layout/hList1"/>
    <dgm:cxn modelId="{E16E7E26-E1C9-EC40-8677-7F03FDF2732C}" type="presParOf" srcId="{4142D4C6-89B6-D748-B78E-72D0CC10163D}" destId="{52B5D709-6DFD-2C43-8B33-97E37503716C}" srcOrd="1" destOrd="0" presId="urn:microsoft.com/office/officeart/2005/8/layout/hList1"/>
    <dgm:cxn modelId="{27F4A46E-00BB-F149-BC75-F233956534DD}" type="presParOf" srcId="{61F5E658-C1ED-B843-8C65-D5831EFAA20C}" destId="{E4ACA685-4AAF-3E41-9F60-1A0CD832839D}" srcOrd="1" destOrd="0" presId="urn:microsoft.com/office/officeart/2005/8/layout/hList1"/>
    <dgm:cxn modelId="{728395DB-C4B9-5349-952B-24418D2C74A6}" type="presParOf" srcId="{61F5E658-C1ED-B843-8C65-D5831EFAA20C}" destId="{FD12DB6A-A4BA-754E-84A0-74CB8C8286AD}" srcOrd="2" destOrd="0" presId="urn:microsoft.com/office/officeart/2005/8/layout/hList1"/>
    <dgm:cxn modelId="{A63E3B87-1941-FE4B-AFFD-DE66EE8D8EF7}" type="presParOf" srcId="{FD12DB6A-A4BA-754E-84A0-74CB8C8286AD}" destId="{C0FC02B3-5F7E-5040-91AB-18F9541B22BA}" srcOrd="0" destOrd="0" presId="urn:microsoft.com/office/officeart/2005/8/layout/hList1"/>
    <dgm:cxn modelId="{DCA79932-A77C-984A-921F-3FF9A555CA8B}" type="presParOf" srcId="{FD12DB6A-A4BA-754E-84A0-74CB8C8286AD}" destId="{937BF511-5857-B941-BE74-C27B1FA9E6D9}" srcOrd="1" destOrd="0" presId="urn:microsoft.com/office/officeart/2005/8/layout/hList1"/>
    <dgm:cxn modelId="{90699943-C132-F940-9C37-05A0385997A2}" type="presParOf" srcId="{61F5E658-C1ED-B843-8C65-D5831EFAA20C}" destId="{D743366E-7CC7-E246-9673-C2468E6864CC}" srcOrd="3" destOrd="0" presId="urn:microsoft.com/office/officeart/2005/8/layout/hList1"/>
    <dgm:cxn modelId="{C32167FA-8740-1C4B-847E-906C725B6CDC}" type="presParOf" srcId="{61F5E658-C1ED-B843-8C65-D5831EFAA20C}" destId="{61A7A4AA-8655-D44E-B58A-08740B3426DD}" srcOrd="4" destOrd="0" presId="urn:microsoft.com/office/officeart/2005/8/layout/hList1"/>
    <dgm:cxn modelId="{633113EE-8C7B-E940-BFE3-4DB54448E086}" type="presParOf" srcId="{61A7A4AA-8655-D44E-B58A-08740B3426DD}" destId="{FF49FB67-C2D5-F04C-9B33-91D51EBAAEDA}" srcOrd="0" destOrd="0" presId="urn:microsoft.com/office/officeart/2005/8/layout/hList1"/>
    <dgm:cxn modelId="{403334C7-60AD-A54D-A494-9CDE94F62402}" type="presParOf" srcId="{61A7A4AA-8655-D44E-B58A-08740B3426DD}" destId="{A5A91EE0-6E01-2E4C-9496-943A31548D64}" srcOrd="1" destOrd="0" presId="urn:microsoft.com/office/officeart/2005/8/layout/hList1"/>
    <dgm:cxn modelId="{FC854BA3-B1AB-3D41-AE49-98ED4DB6FACE}" type="presParOf" srcId="{61F5E658-C1ED-B843-8C65-D5831EFAA20C}" destId="{F4BA5198-029A-F440-AA15-BA390CBE58A3}" srcOrd="5" destOrd="0" presId="urn:microsoft.com/office/officeart/2005/8/layout/hList1"/>
    <dgm:cxn modelId="{6460DD84-4E6B-E94E-AFB9-463B75FCE989}" type="presParOf" srcId="{61F5E658-C1ED-B843-8C65-D5831EFAA20C}" destId="{D5340770-4182-C741-8381-139E64844080}" srcOrd="6" destOrd="0" presId="urn:microsoft.com/office/officeart/2005/8/layout/hList1"/>
    <dgm:cxn modelId="{1FF7F241-4EEC-4C46-854B-AA145E4CEE0E}" type="presParOf" srcId="{D5340770-4182-C741-8381-139E64844080}" destId="{6DF64490-A2D5-CD4F-80F7-E7E8BB1B5F8E}" srcOrd="0" destOrd="0" presId="urn:microsoft.com/office/officeart/2005/8/layout/hList1"/>
    <dgm:cxn modelId="{9B036E40-6F53-CE42-AAFC-1E685F592149}" type="presParOf" srcId="{D5340770-4182-C741-8381-139E64844080}" destId="{EE3FDDA9-3084-9A49-A650-B14EADD1091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83E985-0CF2-AB41-816F-EE01218EEDFF}">
      <dsp:nvSpPr>
        <dsp:cNvPr id="0" name=""/>
        <dsp:cNvSpPr/>
      </dsp:nvSpPr>
      <dsp:spPr>
        <a:xfrm>
          <a:off x="3466511" y="535777"/>
          <a:ext cx="3582576" cy="3582576"/>
        </a:xfrm>
        <a:prstGeom prst="blockArc">
          <a:avLst>
            <a:gd name="adj1" fmla="val 11880000"/>
            <a:gd name="adj2" fmla="val 16200000"/>
            <a:gd name="adj3" fmla="val 463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A90CE8-5F63-C44C-9162-1A95D359B65A}">
      <dsp:nvSpPr>
        <dsp:cNvPr id="0" name=""/>
        <dsp:cNvSpPr/>
      </dsp:nvSpPr>
      <dsp:spPr>
        <a:xfrm>
          <a:off x="3466511" y="535777"/>
          <a:ext cx="3582576" cy="3582576"/>
        </a:xfrm>
        <a:prstGeom prst="blockArc">
          <a:avLst>
            <a:gd name="adj1" fmla="val 7560000"/>
            <a:gd name="adj2" fmla="val 11880000"/>
            <a:gd name="adj3" fmla="val 463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B00DA5-A49C-884D-ABE5-0B03C32E1C3D}">
      <dsp:nvSpPr>
        <dsp:cNvPr id="0" name=""/>
        <dsp:cNvSpPr/>
      </dsp:nvSpPr>
      <dsp:spPr>
        <a:xfrm>
          <a:off x="3466511" y="535777"/>
          <a:ext cx="3582576" cy="3582576"/>
        </a:xfrm>
        <a:prstGeom prst="blockArc">
          <a:avLst>
            <a:gd name="adj1" fmla="val 3240000"/>
            <a:gd name="adj2" fmla="val 7560000"/>
            <a:gd name="adj3" fmla="val 463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D64A9E-F0EA-4847-8C27-2D5890FB930E}">
      <dsp:nvSpPr>
        <dsp:cNvPr id="0" name=""/>
        <dsp:cNvSpPr/>
      </dsp:nvSpPr>
      <dsp:spPr>
        <a:xfrm>
          <a:off x="3466511" y="535777"/>
          <a:ext cx="3582576" cy="3582576"/>
        </a:xfrm>
        <a:prstGeom prst="blockArc">
          <a:avLst>
            <a:gd name="adj1" fmla="val 20520000"/>
            <a:gd name="adj2" fmla="val 3240000"/>
            <a:gd name="adj3" fmla="val 463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D93F34-CA0C-4B47-9CBA-081B67900287}">
      <dsp:nvSpPr>
        <dsp:cNvPr id="0" name=""/>
        <dsp:cNvSpPr/>
      </dsp:nvSpPr>
      <dsp:spPr>
        <a:xfrm>
          <a:off x="3466511" y="535777"/>
          <a:ext cx="3582576" cy="3582576"/>
        </a:xfrm>
        <a:prstGeom prst="blockArc">
          <a:avLst>
            <a:gd name="adj1" fmla="val 16200000"/>
            <a:gd name="adj2" fmla="val 20520000"/>
            <a:gd name="adj3" fmla="val 463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48C56F-888E-DD41-BC51-0F0549F79B79}">
      <dsp:nvSpPr>
        <dsp:cNvPr id="0" name=""/>
        <dsp:cNvSpPr/>
      </dsp:nvSpPr>
      <dsp:spPr>
        <a:xfrm>
          <a:off x="4433701" y="1502967"/>
          <a:ext cx="1648197" cy="16481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3800" kern="1200" smtClean="0"/>
            <a:t>新零售</a:t>
          </a:r>
          <a:endParaRPr lang="zh-CN" altLang="en-US" sz="3800" kern="1200"/>
        </a:p>
      </dsp:txBody>
      <dsp:txXfrm>
        <a:off x="4675074" y="1744340"/>
        <a:ext cx="1165451" cy="1165451"/>
      </dsp:txXfrm>
    </dsp:sp>
    <dsp:sp modelId="{FCCCFCCB-29F4-DB40-B092-DD8B706E5CA3}">
      <dsp:nvSpPr>
        <dsp:cNvPr id="0" name=""/>
        <dsp:cNvSpPr/>
      </dsp:nvSpPr>
      <dsp:spPr>
        <a:xfrm>
          <a:off x="4680931" y="443"/>
          <a:ext cx="1153737" cy="115373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2700" kern="1200" dirty="0" smtClean="0"/>
            <a:t>全息洞察</a:t>
          </a:r>
          <a:endParaRPr lang="zh-CN" altLang="en-US" sz="2700" kern="1200" dirty="0"/>
        </a:p>
      </dsp:txBody>
      <dsp:txXfrm>
        <a:off x="4849892" y="169404"/>
        <a:ext cx="815815" cy="815815"/>
      </dsp:txXfrm>
    </dsp:sp>
    <dsp:sp modelId="{F745B084-3782-4543-A7BE-D7054320CA24}">
      <dsp:nvSpPr>
        <dsp:cNvPr id="0" name=""/>
        <dsp:cNvSpPr/>
      </dsp:nvSpPr>
      <dsp:spPr>
        <a:xfrm>
          <a:off x="6345045" y="1209493"/>
          <a:ext cx="1153737" cy="115373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2700" kern="1200" dirty="0" smtClean="0"/>
            <a:t>精准感知</a:t>
          </a:r>
          <a:endParaRPr lang="zh-CN" altLang="en-US" sz="2700" kern="1200" dirty="0"/>
        </a:p>
      </dsp:txBody>
      <dsp:txXfrm>
        <a:off x="6514006" y="1378454"/>
        <a:ext cx="815815" cy="815815"/>
      </dsp:txXfrm>
    </dsp:sp>
    <dsp:sp modelId="{2869C9AB-3ECC-3A41-BBE6-DEE7572A8DD1}">
      <dsp:nvSpPr>
        <dsp:cNvPr id="0" name=""/>
        <dsp:cNvSpPr/>
      </dsp:nvSpPr>
      <dsp:spPr>
        <a:xfrm>
          <a:off x="5709410" y="3165776"/>
          <a:ext cx="1153737" cy="115373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2700" kern="1200" smtClean="0"/>
            <a:t>自然交互</a:t>
          </a:r>
          <a:endParaRPr lang="zh-CN" altLang="en-US" sz="2700" kern="1200"/>
        </a:p>
      </dsp:txBody>
      <dsp:txXfrm>
        <a:off x="5878371" y="3334737"/>
        <a:ext cx="815815" cy="815815"/>
      </dsp:txXfrm>
    </dsp:sp>
    <dsp:sp modelId="{41074370-7F9B-2C4E-A228-82C4537A0AF4}">
      <dsp:nvSpPr>
        <dsp:cNvPr id="0" name=""/>
        <dsp:cNvSpPr/>
      </dsp:nvSpPr>
      <dsp:spPr>
        <a:xfrm>
          <a:off x="3652451" y="3165776"/>
          <a:ext cx="1153737" cy="115373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2700" kern="1200" smtClean="0"/>
            <a:t>知心服务</a:t>
          </a:r>
          <a:endParaRPr lang="zh-CN" altLang="en-US" sz="2700" kern="1200"/>
        </a:p>
      </dsp:txBody>
      <dsp:txXfrm>
        <a:off x="3821412" y="3334737"/>
        <a:ext cx="815815" cy="815815"/>
      </dsp:txXfrm>
    </dsp:sp>
    <dsp:sp modelId="{886E74CA-4540-344E-A64F-A62446492E5B}">
      <dsp:nvSpPr>
        <dsp:cNvPr id="0" name=""/>
        <dsp:cNvSpPr/>
      </dsp:nvSpPr>
      <dsp:spPr>
        <a:xfrm>
          <a:off x="3016816" y="1209493"/>
          <a:ext cx="1153737" cy="115373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2700" kern="1200" smtClean="0"/>
            <a:t>消费增值</a:t>
          </a:r>
          <a:endParaRPr lang="zh-CN" altLang="en-US" sz="2700" kern="1200"/>
        </a:p>
      </dsp:txBody>
      <dsp:txXfrm>
        <a:off x="3185777" y="1378454"/>
        <a:ext cx="815815" cy="8158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167BEB-D794-A247-96AD-9B3E40A4C400}">
      <dsp:nvSpPr>
        <dsp:cNvPr id="0" name=""/>
        <dsp:cNvSpPr/>
      </dsp:nvSpPr>
      <dsp:spPr>
        <a:xfrm>
          <a:off x="3953" y="23515"/>
          <a:ext cx="2377306" cy="691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smtClean="0"/>
            <a:t>外部环境</a:t>
          </a:r>
          <a:endParaRPr lang="zh-CN" altLang="en-US" sz="2400" kern="1200"/>
        </a:p>
      </dsp:txBody>
      <dsp:txXfrm>
        <a:off x="3953" y="23515"/>
        <a:ext cx="2377306" cy="691200"/>
      </dsp:txXfrm>
    </dsp:sp>
    <dsp:sp modelId="{183DDD27-55D5-D846-B1AD-A8A11C1952F4}">
      <dsp:nvSpPr>
        <dsp:cNvPr id="0" name=""/>
        <dsp:cNvSpPr/>
      </dsp:nvSpPr>
      <dsp:spPr>
        <a:xfrm>
          <a:off x="3953" y="714715"/>
          <a:ext cx="2377306" cy="36131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/>
            <a:t>在知识图谱、深度学习等一系列新技术推动下，各行业包括电商</a:t>
          </a:r>
          <a:r>
            <a:rPr lang="zh-CN" altLang="en-US" sz="2400" u="sng" kern="1200" dirty="0" smtClean="0">
              <a:solidFill>
                <a:srgbClr val="FF0000"/>
              </a:solidFill>
            </a:rPr>
            <a:t>智能化升级与转型</a:t>
          </a:r>
          <a:r>
            <a:rPr lang="zh-CN" altLang="en-US" sz="2400" kern="1200" dirty="0" smtClean="0"/>
            <a:t>的历史机遇</a:t>
          </a:r>
          <a:endParaRPr lang="zh-CN" altLang="en-US" sz="2400" kern="1200" dirty="0"/>
        </a:p>
      </dsp:txBody>
      <dsp:txXfrm>
        <a:off x="3953" y="714715"/>
        <a:ext cx="2377306" cy="3613106"/>
      </dsp:txXfrm>
    </dsp:sp>
    <dsp:sp modelId="{91091283-0E8B-0742-8E19-BC509CA93A25}">
      <dsp:nvSpPr>
        <dsp:cNvPr id="0" name=""/>
        <dsp:cNvSpPr/>
      </dsp:nvSpPr>
      <dsp:spPr>
        <a:xfrm>
          <a:off x="2714082" y="23515"/>
          <a:ext cx="2377306" cy="691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smtClean="0"/>
            <a:t>业务诉求</a:t>
          </a:r>
          <a:endParaRPr lang="zh-CN" altLang="en-US" sz="2400" kern="1200"/>
        </a:p>
      </dsp:txBody>
      <dsp:txXfrm>
        <a:off x="2714082" y="23515"/>
        <a:ext cx="2377306" cy="691200"/>
      </dsp:txXfrm>
    </dsp:sp>
    <dsp:sp modelId="{BCE96AAF-30FD-6442-871E-99DD3D9C7027}">
      <dsp:nvSpPr>
        <dsp:cNvPr id="0" name=""/>
        <dsp:cNvSpPr/>
      </dsp:nvSpPr>
      <dsp:spPr>
        <a:xfrm>
          <a:off x="2714082" y="714715"/>
          <a:ext cx="2377306" cy="36131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/>
            <a:t>传统单纯基于</a:t>
          </a:r>
          <a:r>
            <a:rPr lang="zh-CN" altLang="en-US" sz="2400" u="sng" kern="1200" dirty="0" smtClean="0">
              <a:solidFill>
                <a:srgbClr val="FF0000"/>
              </a:solidFill>
            </a:rPr>
            <a:t>统计行为</a:t>
          </a:r>
          <a:r>
            <a:rPr lang="zh-CN" altLang="en-US" sz="2400" kern="1200" dirty="0" smtClean="0"/>
            <a:t>的电商搜索面临瓶颈</a:t>
          </a:r>
          <a:endParaRPr lang="zh-CN" altLang="en-US" sz="2400" kern="1200" dirty="0"/>
        </a:p>
      </dsp:txBody>
      <dsp:txXfrm>
        <a:off x="2714082" y="714715"/>
        <a:ext cx="2377306" cy="3613106"/>
      </dsp:txXfrm>
    </dsp:sp>
    <dsp:sp modelId="{EA6EBC5F-9FAA-B248-AC26-42BD81CB4B40}">
      <dsp:nvSpPr>
        <dsp:cNvPr id="0" name=""/>
        <dsp:cNvSpPr/>
      </dsp:nvSpPr>
      <dsp:spPr>
        <a:xfrm>
          <a:off x="5424211" y="23515"/>
          <a:ext cx="2377306" cy="691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smtClean="0"/>
            <a:t>历史机遇</a:t>
          </a:r>
          <a:endParaRPr lang="zh-CN" altLang="en-US" sz="2400" kern="1200"/>
        </a:p>
      </dsp:txBody>
      <dsp:txXfrm>
        <a:off x="5424211" y="23515"/>
        <a:ext cx="2377306" cy="691200"/>
      </dsp:txXfrm>
    </dsp:sp>
    <dsp:sp modelId="{A42028E6-541D-D541-9A25-4FE7E0A7674B}">
      <dsp:nvSpPr>
        <dsp:cNvPr id="0" name=""/>
        <dsp:cNvSpPr/>
      </dsp:nvSpPr>
      <dsp:spPr>
        <a:xfrm>
          <a:off x="5424211" y="714715"/>
          <a:ext cx="2377306" cy="36131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/>
            <a:t>电商知识库／知识图谱为电商搜索提供了丰富的</a:t>
          </a:r>
          <a:r>
            <a:rPr lang="zh-CN" altLang="en-US" sz="2400" u="sng" kern="1200" dirty="0" smtClean="0">
              <a:solidFill>
                <a:srgbClr val="FF0000"/>
              </a:solidFill>
            </a:rPr>
            <a:t>背景语义</a:t>
          </a:r>
          <a:r>
            <a:rPr lang="zh-CN" altLang="en-US" sz="2400" kern="1200" dirty="0" smtClean="0"/>
            <a:t>信息，为电商搜索瓶颈的突破带来了新的机会</a:t>
          </a:r>
          <a:endParaRPr lang="zh-CN" altLang="en-US" sz="2400" kern="1200" dirty="0"/>
        </a:p>
      </dsp:txBody>
      <dsp:txXfrm>
        <a:off x="5424211" y="714715"/>
        <a:ext cx="2377306" cy="3613106"/>
      </dsp:txXfrm>
    </dsp:sp>
    <dsp:sp modelId="{CBE5A44A-D764-7C48-A2F9-3E50B8A54D65}">
      <dsp:nvSpPr>
        <dsp:cNvPr id="0" name=""/>
        <dsp:cNvSpPr/>
      </dsp:nvSpPr>
      <dsp:spPr>
        <a:xfrm>
          <a:off x="8134340" y="23515"/>
          <a:ext cx="2377306" cy="691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smtClean="0"/>
            <a:t>基础条件</a:t>
          </a:r>
          <a:endParaRPr lang="zh-CN" altLang="en-US" sz="2400" kern="1200"/>
        </a:p>
      </dsp:txBody>
      <dsp:txXfrm>
        <a:off x="8134340" y="23515"/>
        <a:ext cx="2377306" cy="691200"/>
      </dsp:txXfrm>
    </dsp:sp>
    <dsp:sp modelId="{BB17C963-486D-ED4A-9AA8-B4792527D318}">
      <dsp:nvSpPr>
        <dsp:cNvPr id="0" name=""/>
        <dsp:cNvSpPr/>
      </dsp:nvSpPr>
      <dsp:spPr>
        <a:xfrm>
          <a:off x="8134340" y="714715"/>
          <a:ext cx="2377306" cy="36131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smtClean="0"/>
            <a:t>阿里搜索事业部在电商搜索方面有着雄厚的积累和扎实的基础</a:t>
          </a:r>
          <a:endParaRPr lang="zh-CN" altLang="en-US" sz="2400" kern="120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/>
            <a:t>在基于场景知识的搜索与推荐进行了初步尝试，效果显著</a:t>
          </a:r>
          <a:endParaRPr lang="zh-CN" altLang="en-US" sz="2400" kern="1200" dirty="0"/>
        </a:p>
      </dsp:txBody>
      <dsp:txXfrm>
        <a:off x="8134340" y="714715"/>
        <a:ext cx="2377306" cy="3613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2F2CA-51F1-224A-830B-E5750E48A661}">
      <dsp:nvSpPr>
        <dsp:cNvPr id="0" name=""/>
        <dsp:cNvSpPr/>
      </dsp:nvSpPr>
      <dsp:spPr>
        <a:xfrm>
          <a:off x="0" y="0"/>
          <a:ext cx="10348917" cy="133509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48F0EF-99F5-B748-8C1B-F6DB46933053}">
      <dsp:nvSpPr>
        <dsp:cNvPr id="0" name=""/>
        <dsp:cNvSpPr/>
      </dsp:nvSpPr>
      <dsp:spPr>
        <a:xfrm>
          <a:off x="310467" y="178012"/>
          <a:ext cx="3039994" cy="97906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2000" b="-5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9EEAD3F-DDC6-9147-B940-6D134FF52147}">
      <dsp:nvSpPr>
        <dsp:cNvPr id="0" name=""/>
        <dsp:cNvSpPr/>
      </dsp:nvSpPr>
      <dsp:spPr>
        <a:xfrm rot="10800000">
          <a:off x="310467" y="1335094"/>
          <a:ext cx="3039994" cy="1631781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1900" kern="1200" smtClean="0">
              <a:latin typeface="Heiti SC Light" charset="-122"/>
              <a:ea typeface="Heiti SC Light" charset="-122"/>
              <a:cs typeface="Heiti SC Light" charset="-122"/>
            </a:rPr>
            <a:t>知识表示</a:t>
          </a:r>
          <a:endParaRPr lang="zh-CN" altLang="en-US" sz="1900" kern="1200">
            <a:latin typeface="Heiti SC Light" charset="-122"/>
            <a:ea typeface="Heiti SC Light" charset="-122"/>
            <a:cs typeface="Heiti SC Light" charset="-122"/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500" kern="1200" dirty="0" smtClean="0">
              <a:latin typeface="Heiti SC Light" charset="-122"/>
              <a:ea typeface="Heiti SC Light" charset="-122"/>
              <a:cs typeface="Heiti SC Light" charset="-122"/>
            </a:rPr>
            <a:t>知识图谱只能表达简单关联事实，对于时空语义、跨媒体语义支撑力度不够</a:t>
          </a:r>
          <a:endParaRPr lang="en-US" sz="1500" kern="1200" dirty="0">
            <a:latin typeface="Heiti SC Light" charset="-122"/>
            <a:ea typeface="Heiti SC Light" charset="-122"/>
            <a:cs typeface="Heiti SC Light" charset="-122"/>
          </a:endParaRPr>
        </a:p>
      </dsp:txBody>
      <dsp:txXfrm rot="10800000">
        <a:off x="360650" y="1335094"/>
        <a:ext cx="2939628" cy="1581598"/>
      </dsp:txXfrm>
    </dsp:sp>
    <dsp:sp modelId="{49E14121-4683-6542-A690-721B3166F8CD}">
      <dsp:nvSpPr>
        <dsp:cNvPr id="0" name=""/>
        <dsp:cNvSpPr/>
      </dsp:nvSpPr>
      <dsp:spPr>
        <a:xfrm>
          <a:off x="3654461" y="178012"/>
          <a:ext cx="3039994" cy="97906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4998D5F-0914-C94C-8A61-467ED75C60D4}">
      <dsp:nvSpPr>
        <dsp:cNvPr id="0" name=""/>
        <dsp:cNvSpPr/>
      </dsp:nvSpPr>
      <dsp:spPr>
        <a:xfrm rot="10800000">
          <a:off x="3654461" y="1335094"/>
          <a:ext cx="3039994" cy="1631781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1900" kern="1200" smtClean="0">
              <a:latin typeface="Heiti SC Light" charset="-122"/>
              <a:ea typeface="Heiti SC Light" charset="-122"/>
              <a:cs typeface="Heiti SC Light" charset="-122"/>
            </a:rPr>
            <a:t>知识获取</a:t>
          </a:r>
          <a:endParaRPr lang="zh-CN" altLang="en-US" sz="1900" kern="1200">
            <a:latin typeface="Heiti SC Light" charset="-122"/>
            <a:ea typeface="Heiti SC Light" charset="-122"/>
            <a:cs typeface="Heiti SC Light" charset="-122"/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500" kern="1200" dirty="0" smtClean="0">
              <a:latin typeface="Heiti SC Light" charset="-122"/>
              <a:ea typeface="Heiti SC Light" charset="-122"/>
              <a:cs typeface="Heiti SC Light" charset="-122"/>
            </a:rPr>
            <a:t>领域样本缺失现象严重，手工构建代价高昂；稀疏样本下的高质量自动化构建缺乏有效手段</a:t>
          </a:r>
          <a:endParaRPr lang="en-US" sz="1500" kern="1200" dirty="0">
            <a:latin typeface="Heiti SC Light" charset="-122"/>
            <a:ea typeface="Heiti SC Light" charset="-122"/>
            <a:cs typeface="Heiti SC Light" charset="-122"/>
          </a:endParaRPr>
        </a:p>
      </dsp:txBody>
      <dsp:txXfrm rot="10800000">
        <a:off x="3704644" y="1335094"/>
        <a:ext cx="2939628" cy="1581598"/>
      </dsp:txXfrm>
    </dsp:sp>
    <dsp:sp modelId="{86CE9B19-F370-9E49-B311-FB770C3243ED}">
      <dsp:nvSpPr>
        <dsp:cNvPr id="0" name=""/>
        <dsp:cNvSpPr/>
      </dsp:nvSpPr>
      <dsp:spPr>
        <a:xfrm>
          <a:off x="6998455" y="178012"/>
          <a:ext cx="3039994" cy="97906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9000" b="-89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7FB8EF-EDFD-734E-93EB-A396C49F7EC2}">
      <dsp:nvSpPr>
        <dsp:cNvPr id="0" name=""/>
        <dsp:cNvSpPr/>
      </dsp:nvSpPr>
      <dsp:spPr>
        <a:xfrm rot="10800000">
          <a:off x="6998455" y="1335094"/>
          <a:ext cx="3039994" cy="1631781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1900" kern="1200" smtClean="0">
              <a:latin typeface="Heiti SC Light" charset="-122"/>
              <a:ea typeface="Heiti SC Light" charset="-122"/>
              <a:cs typeface="Heiti SC Light" charset="-122"/>
            </a:rPr>
            <a:t>知识应用</a:t>
          </a:r>
          <a:endParaRPr lang="zh-CN" altLang="en-US" sz="1900" kern="1200">
            <a:latin typeface="Heiti SC Light" charset="-122"/>
            <a:ea typeface="Heiti SC Light" charset="-122"/>
            <a:cs typeface="Heiti SC Light" charset="-122"/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500" kern="1200" dirty="0" smtClean="0">
              <a:latin typeface="Heiti SC Light" charset="-122"/>
              <a:ea typeface="Heiti SC Light" charset="-122"/>
              <a:cs typeface="Heiti SC Light" charset="-122"/>
            </a:rPr>
            <a:t>领域知识图谱在行业的深入应用中仍缺乏有效手段，特别是推荐、推理与解释。</a:t>
          </a:r>
          <a:endParaRPr lang="en-US" sz="1500" kern="1200" dirty="0">
            <a:latin typeface="Heiti SC Light" charset="-122"/>
            <a:ea typeface="Heiti SC Light" charset="-122"/>
            <a:cs typeface="Heiti SC Light" charset="-122"/>
          </a:endParaRPr>
        </a:p>
      </dsp:txBody>
      <dsp:txXfrm rot="10800000">
        <a:off x="7048638" y="1335094"/>
        <a:ext cx="2939628" cy="15815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1F2112-EF3B-1341-A0E1-1E776BAACCC4}">
      <dsp:nvSpPr>
        <dsp:cNvPr id="0" name=""/>
        <dsp:cNvSpPr/>
      </dsp:nvSpPr>
      <dsp:spPr>
        <a:xfrm rot="10800000">
          <a:off x="2234385" y="1178"/>
          <a:ext cx="6992874" cy="189208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4359" tIns="83820" rIns="156464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smtClean="0"/>
            <a:t>异质媒体、异质知识下的统一表示学习</a:t>
          </a:r>
          <a:endParaRPr lang="zh-CN" altLang="en-US" sz="22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 smtClean="0"/>
            <a:t>研究实体不同媒体的统一表示方法；</a:t>
          </a:r>
          <a:endParaRPr lang="zh-CN" alt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 smtClean="0"/>
            <a:t>研究融合规则逻辑、语义网络等多种不同类型知识的统一知识表示学习方法；</a:t>
          </a:r>
          <a:endParaRPr lang="zh-CN" alt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 smtClean="0"/>
            <a:t>研究异质媒体、异质知识在低维向量空间的分布式表示学习方法。</a:t>
          </a:r>
          <a:endParaRPr lang="zh-CN" altLang="en-US" sz="1700" kern="1200" dirty="0"/>
        </a:p>
      </dsp:txBody>
      <dsp:txXfrm rot="10800000">
        <a:off x="2707407" y="1178"/>
        <a:ext cx="6519852" cy="1892089"/>
      </dsp:txXfrm>
    </dsp:sp>
    <dsp:sp modelId="{7C1FF9D5-72F0-9847-BB9C-016EF3807179}">
      <dsp:nvSpPr>
        <dsp:cNvPr id="0" name=""/>
        <dsp:cNvSpPr/>
      </dsp:nvSpPr>
      <dsp:spPr>
        <a:xfrm>
          <a:off x="1288340" y="1178"/>
          <a:ext cx="1892089" cy="189208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2243731-406A-2F4B-AFF0-313B38C32DDE}">
      <dsp:nvSpPr>
        <dsp:cNvPr id="0" name=""/>
        <dsp:cNvSpPr/>
      </dsp:nvSpPr>
      <dsp:spPr>
        <a:xfrm rot="10800000">
          <a:off x="2234385" y="2458070"/>
          <a:ext cx="6992874" cy="189208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4359" tIns="83820" rIns="156464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smtClean="0"/>
            <a:t>面向电商场景的动态知识建模与表示</a:t>
          </a:r>
          <a:endParaRPr lang="zh-CN" altLang="en-US" sz="22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 smtClean="0"/>
            <a:t>研究典型消费场景下的决策知识表示</a:t>
          </a:r>
          <a:endParaRPr lang="zh-CN" alt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 smtClean="0"/>
            <a:t>研究典型场景下的过程知识表示方法</a:t>
          </a:r>
          <a:endParaRPr lang="zh-CN" altLang="en-US" sz="1700" kern="1200" dirty="0"/>
        </a:p>
      </dsp:txBody>
      <dsp:txXfrm rot="10800000">
        <a:off x="2707407" y="2458070"/>
        <a:ext cx="6519852" cy="1892089"/>
      </dsp:txXfrm>
    </dsp:sp>
    <dsp:sp modelId="{E3DF01E5-04A1-E740-AB3A-14454BF1C16E}">
      <dsp:nvSpPr>
        <dsp:cNvPr id="0" name=""/>
        <dsp:cNvSpPr/>
      </dsp:nvSpPr>
      <dsp:spPr>
        <a:xfrm>
          <a:off x="1288340" y="2458070"/>
          <a:ext cx="1892089" cy="189208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93559E-B56A-EA45-9A15-01250D10BBF7}">
      <dsp:nvSpPr>
        <dsp:cNvPr id="0" name=""/>
        <dsp:cNvSpPr/>
      </dsp:nvSpPr>
      <dsp:spPr>
        <a:xfrm>
          <a:off x="3953" y="95821"/>
          <a:ext cx="2377306" cy="92608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smtClean="0"/>
            <a:t>基于电商行为数据的知识获取</a:t>
          </a:r>
          <a:endParaRPr lang="zh-CN" altLang="en-US" sz="1900" kern="1200"/>
        </a:p>
      </dsp:txBody>
      <dsp:txXfrm>
        <a:off x="3953" y="95821"/>
        <a:ext cx="2377306" cy="926084"/>
      </dsp:txXfrm>
    </dsp:sp>
    <dsp:sp modelId="{F414C705-6067-5142-9A00-53C9799B6261}">
      <dsp:nvSpPr>
        <dsp:cNvPr id="0" name=""/>
        <dsp:cNvSpPr/>
      </dsp:nvSpPr>
      <dsp:spPr>
        <a:xfrm>
          <a:off x="3953" y="1021906"/>
          <a:ext cx="2377306" cy="32336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研究基于搜索日志的概念发现、场景发现技术；</a:t>
          </a:r>
          <a:endParaRPr lang="zh-CN" alt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研究基于购物记录的知识挖掘技术；</a:t>
          </a:r>
          <a:endParaRPr lang="zh-CN" alt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研究基于浏览行为的决策知识获取技术；</a:t>
          </a:r>
          <a:endParaRPr lang="zh-CN" alt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研究基于行为数据的实体发现、关系抽取模型。</a:t>
          </a:r>
          <a:endParaRPr lang="zh-CN" altLang="en-US" sz="1900" kern="1200" dirty="0"/>
        </a:p>
      </dsp:txBody>
      <dsp:txXfrm>
        <a:off x="3953" y="1021906"/>
        <a:ext cx="2377306" cy="3233609"/>
      </dsp:txXfrm>
    </dsp:sp>
    <dsp:sp modelId="{B7748D41-F3BE-1446-BA05-8FA37F033292}">
      <dsp:nvSpPr>
        <dsp:cNvPr id="0" name=""/>
        <dsp:cNvSpPr/>
      </dsp:nvSpPr>
      <dsp:spPr>
        <a:xfrm>
          <a:off x="2714082" y="95821"/>
          <a:ext cx="2377306" cy="92608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smtClean="0"/>
            <a:t>大规模常识的获取与理解</a:t>
          </a:r>
          <a:endParaRPr lang="zh-CN" altLang="en-US" sz="1900" kern="1200"/>
        </a:p>
      </dsp:txBody>
      <dsp:txXfrm>
        <a:off x="2714082" y="95821"/>
        <a:ext cx="2377306" cy="926084"/>
      </dsp:txXfrm>
    </dsp:sp>
    <dsp:sp modelId="{D5D6AAB0-F916-754D-BD41-EB7BD9D41085}">
      <dsp:nvSpPr>
        <dsp:cNvPr id="0" name=""/>
        <dsp:cNvSpPr/>
      </dsp:nvSpPr>
      <dsp:spPr>
        <a:xfrm>
          <a:off x="2714082" y="1021906"/>
          <a:ext cx="2377306" cy="32336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研究支撑电商应用的常识知识获取方法；</a:t>
          </a:r>
          <a:endParaRPr lang="zh-CN" alt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研究搜索关键子中的常识理解模型；</a:t>
          </a:r>
          <a:endParaRPr lang="zh-CN" alt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研究领域应用中的常识适配方法。</a:t>
          </a:r>
          <a:endParaRPr lang="zh-CN" altLang="en-US" sz="1900" kern="1200" dirty="0"/>
        </a:p>
      </dsp:txBody>
      <dsp:txXfrm>
        <a:off x="2714082" y="1021906"/>
        <a:ext cx="2377306" cy="3233609"/>
      </dsp:txXfrm>
    </dsp:sp>
    <dsp:sp modelId="{8371B8DB-ED7F-0E44-AB4A-CCF98A2ECE24}">
      <dsp:nvSpPr>
        <dsp:cNvPr id="0" name=""/>
        <dsp:cNvSpPr/>
      </dsp:nvSpPr>
      <dsp:spPr>
        <a:xfrm>
          <a:off x="5424211" y="95821"/>
          <a:ext cx="2377306" cy="92608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smtClean="0"/>
            <a:t>样本稀疏环境下的高精度领域知识获取</a:t>
          </a:r>
          <a:endParaRPr lang="zh-CN" altLang="en-US" sz="1900" kern="1200"/>
        </a:p>
      </dsp:txBody>
      <dsp:txXfrm>
        <a:off x="5424211" y="95821"/>
        <a:ext cx="2377306" cy="926084"/>
      </dsp:txXfrm>
    </dsp:sp>
    <dsp:sp modelId="{27222BD8-C454-6240-B6F5-3CBE34621087}">
      <dsp:nvSpPr>
        <dsp:cNvPr id="0" name=""/>
        <dsp:cNvSpPr/>
      </dsp:nvSpPr>
      <dsp:spPr>
        <a:xfrm>
          <a:off x="5424211" y="1021906"/>
          <a:ext cx="2377306" cy="32336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研究长尾知识的获取方法；</a:t>
          </a:r>
          <a:endParaRPr lang="zh-CN" alt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研究高频知识的获取模型到低频知识的迁移模型；</a:t>
          </a:r>
          <a:endParaRPr lang="zh-CN" alt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研究知识获取模型中的样本增强方法；</a:t>
          </a:r>
          <a:endParaRPr lang="zh-CN" alt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研究高精度领域知识获取方法。</a:t>
          </a:r>
          <a:endParaRPr lang="zh-CN" altLang="en-US" sz="1900" kern="1200" dirty="0"/>
        </a:p>
      </dsp:txBody>
      <dsp:txXfrm>
        <a:off x="5424211" y="1021906"/>
        <a:ext cx="2377306" cy="3233609"/>
      </dsp:txXfrm>
    </dsp:sp>
    <dsp:sp modelId="{CA8D36A3-934E-224B-BBB2-CF1C15CA99CB}">
      <dsp:nvSpPr>
        <dsp:cNvPr id="0" name=""/>
        <dsp:cNvSpPr/>
      </dsp:nvSpPr>
      <dsp:spPr>
        <a:xfrm>
          <a:off x="8134340" y="95821"/>
          <a:ext cx="2377306" cy="92608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smtClean="0"/>
            <a:t>知识获取中的人机协作机制与方法</a:t>
          </a:r>
          <a:endParaRPr lang="zh-CN" altLang="en-US" sz="1900" kern="1200"/>
        </a:p>
      </dsp:txBody>
      <dsp:txXfrm>
        <a:off x="8134340" y="95821"/>
        <a:ext cx="2377306" cy="926084"/>
      </dsp:txXfrm>
    </dsp:sp>
    <dsp:sp modelId="{384B7F79-2522-2146-A212-AB9648C98135}">
      <dsp:nvSpPr>
        <dsp:cNvPr id="0" name=""/>
        <dsp:cNvSpPr/>
      </dsp:nvSpPr>
      <dsp:spPr>
        <a:xfrm>
          <a:off x="8134340" y="1021906"/>
          <a:ext cx="2377306" cy="32336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研究面向领域知识图谱构建的人机协作机制；</a:t>
          </a:r>
          <a:endParaRPr lang="zh-CN" alt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研究知识获取、知识验证等环节中的众包方法；</a:t>
          </a:r>
          <a:endParaRPr lang="zh-CN" alt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研究新型验证码机制或游戏机制下的知识获取方法。</a:t>
          </a:r>
          <a:endParaRPr lang="zh-CN" altLang="en-US" sz="1900" kern="1200" dirty="0"/>
        </a:p>
      </dsp:txBody>
      <dsp:txXfrm>
        <a:off x="8134340" y="1021906"/>
        <a:ext cx="2377306" cy="32336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A5FCB-36CD-FF4C-9B91-E884FB6D665E}">
      <dsp:nvSpPr>
        <dsp:cNvPr id="0" name=""/>
        <dsp:cNvSpPr/>
      </dsp:nvSpPr>
      <dsp:spPr>
        <a:xfrm>
          <a:off x="3953" y="125095"/>
          <a:ext cx="2377306" cy="7824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/>
            <a:t>数据驱动与知识引导深度融合的新型机器学习模型</a:t>
          </a:r>
          <a:endParaRPr lang="zh-CN" altLang="en-US" sz="1600" kern="1200"/>
        </a:p>
      </dsp:txBody>
      <dsp:txXfrm>
        <a:off x="3953" y="125095"/>
        <a:ext cx="2377306" cy="782442"/>
      </dsp:txXfrm>
    </dsp:sp>
    <dsp:sp modelId="{52B5D709-6DFD-2C43-8B33-97E37503716C}">
      <dsp:nvSpPr>
        <dsp:cNvPr id="0" name=""/>
        <dsp:cNvSpPr/>
      </dsp:nvSpPr>
      <dsp:spPr>
        <a:xfrm>
          <a:off x="3953" y="907537"/>
          <a:ext cx="2377306" cy="33187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研究符号化知识与基于数值的统计学习模型的融合方法；</a:t>
          </a:r>
          <a:endParaRPr lang="zh-CN" alt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研究知识引导下的样本增强方法及其理论基础；</a:t>
          </a:r>
          <a:endParaRPr lang="zh-CN" alt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研究基于规则、约束的统计学习模型优化方法；</a:t>
          </a:r>
          <a:endParaRPr lang="zh-CN" alt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研究深度学习模型中符号知识嵌入方法。</a:t>
          </a:r>
          <a:endParaRPr lang="zh-CN" altLang="en-US" sz="1600" kern="1200" dirty="0"/>
        </a:p>
      </dsp:txBody>
      <dsp:txXfrm>
        <a:off x="3953" y="907537"/>
        <a:ext cx="2377306" cy="3318705"/>
      </dsp:txXfrm>
    </dsp:sp>
    <dsp:sp modelId="{C0FC02B3-5F7E-5040-91AB-18F9541B22BA}">
      <dsp:nvSpPr>
        <dsp:cNvPr id="0" name=""/>
        <dsp:cNvSpPr/>
      </dsp:nvSpPr>
      <dsp:spPr>
        <a:xfrm>
          <a:off x="2714082" y="125095"/>
          <a:ext cx="2377306" cy="7824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/>
            <a:t>基于知识图谱的可解释人工智能</a:t>
          </a:r>
          <a:endParaRPr lang="zh-CN" altLang="en-US" sz="1600" kern="1200"/>
        </a:p>
      </dsp:txBody>
      <dsp:txXfrm>
        <a:off x="2714082" y="125095"/>
        <a:ext cx="2377306" cy="782442"/>
      </dsp:txXfrm>
    </dsp:sp>
    <dsp:sp modelId="{937BF511-5857-B941-BE74-C27B1FA9E6D9}">
      <dsp:nvSpPr>
        <dsp:cNvPr id="0" name=""/>
        <dsp:cNvSpPr/>
      </dsp:nvSpPr>
      <dsp:spPr>
        <a:xfrm>
          <a:off x="2714082" y="907537"/>
          <a:ext cx="2377306" cy="33187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研究机器学习决策过程与结果的解释方法；</a:t>
          </a:r>
          <a:endParaRPr lang="zh-CN" alt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研究基于知识图谱元路径的知识图谱解释模型；</a:t>
          </a:r>
          <a:endParaRPr lang="zh-CN" alt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研究可解释的商品推荐模型与方法；</a:t>
          </a:r>
          <a:endParaRPr lang="zh-CN" alt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研究基于评论的商品推荐解释模型与方法；</a:t>
          </a:r>
          <a:endParaRPr lang="zh-CN" alt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研究面向商品的关联知识推荐模型与方法；</a:t>
          </a:r>
          <a:endParaRPr lang="zh-CN" alt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研究</a:t>
          </a:r>
          <a:r>
            <a:rPr lang="en-US" altLang="zh-CN" sz="1600" kern="1200" dirty="0" smtClean="0"/>
            <a:t>Why-How</a:t>
          </a:r>
          <a:r>
            <a:rPr lang="zh-CN" altLang="en-US" sz="1600" kern="1200" dirty="0" smtClean="0"/>
            <a:t>自然语言问题的回答方法。</a:t>
          </a:r>
          <a:endParaRPr lang="zh-CN" altLang="en-US" sz="1600" kern="1200" dirty="0"/>
        </a:p>
      </dsp:txBody>
      <dsp:txXfrm>
        <a:off x="2714082" y="907537"/>
        <a:ext cx="2377306" cy="3318705"/>
      </dsp:txXfrm>
    </dsp:sp>
    <dsp:sp modelId="{FF49FB67-C2D5-F04C-9B33-91D51EBAAEDA}">
      <dsp:nvSpPr>
        <dsp:cNvPr id="0" name=""/>
        <dsp:cNvSpPr/>
      </dsp:nvSpPr>
      <dsp:spPr>
        <a:xfrm>
          <a:off x="5424211" y="125095"/>
          <a:ext cx="2377306" cy="7824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/>
            <a:t>知识引导下的搜索与推荐</a:t>
          </a:r>
          <a:endParaRPr lang="zh-CN" altLang="en-US" sz="1600" kern="1200"/>
        </a:p>
      </dsp:txBody>
      <dsp:txXfrm>
        <a:off x="5424211" y="125095"/>
        <a:ext cx="2377306" cy="782442"/>
      </dsp:txXfrm>
    </dsp:sp>
    <dsp:sp modelId="{A5A91EE0-6E01-2E4C-9496-943A31548D64}">
      <dsp:nvSpPr>
        <dsp:cNvPr id="0" name=""/>
        <dsp:cNvSpPr/>
      </dsp:nvSpPr>
      <dsp:spPr>
        <a:xfrm>
          <a:off x="5424211" y="907537"/>
          <a:ext cx="2377306" cy="33187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研究基于知识图谱的实体推荐方法；</a:t>
          </a:r>
          <a:endParaRPr lang="zh-CN" alt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研究基于知识图谱的搜索理解、匹配与排序方法；</a:t>
          </a:r>
          <a:endParaRPr lang="zh-CN" alt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研究基于知识图谱的上下位推理方法；</a:t>
          </a:r>
          <a:endParaRPr lang="zh-CN" alt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研究基于知识图谱元路径的相关实体搜索与推荐方法。</a:t>
          </a:r>
          <a:endParaRPr lang="zh-CN" altLang="en-US" sz="1600" kern="1200" dirty="0"/>
        </a:p>
      </dsp:txBody>
      <dsp:txXfrm>
        <a:off x="5424211" y="907537"/>
        <a:ext cx="2377306" cy="3318705"/>
      </dsp:txXfrm>
    </dsp:sp>
    <dsp:sp modelId="{6DF64490-A2D5-CD4F-80F7-E7E8BB1B5F8E}">
      <dsp:nvSpPr>
        <dsp:cNvPr id="0" name=""/>
        <dsp:cNvSpPr/>
      </dsp:nvSpPr>
      <dsp:spPr>
        <a:xfrm>
          <a:off x="8134340" y="125095"/>
          <a:ext cx="2377306" cy="7824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/>
            <a:t>基于知识的搜索与推荐的评价机制与方法</a:t>
          </a:r>
          <a:endParaRPr lang="zh-CN" altLang="en-US" sz="1600" kern="1200"/>
        </a:p>
      </dsp:txBody>
      <dsp:txXfrm>
        <a:off x="8134340" y="125095"/>
        <a:ext cx="2377306" cy="782442"/>
      </dsp:txXfrm>
    </dsp:sp>
    <dsp:sp modelId="{EE3FDDA9-3084-9A49-A650-B14EADD10912}">
      <dsp:nvSpPr>
        <dsp:cNvPr id="0" name=""/>
        <dsp:cNvSpPr/>
      </dsp:nvSpPr>
      <dsp:spPr>
        <a:xfrm>
          <a:off x="8134340" y="907537"/>
          <a:ext cx="2377306" cy="33187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研究知识引导下的搜索与推荐方法在落地应用中的评价机制；</a:t>
          </a:r>
          <a:endParaRPr lang="zh-CN" alt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研究评测基准数据的自动化构建方法。</a:t>
          </a:r>
          <a:endParaRPr lang="zh-CN" altLang="en-US" sz="1600" kern="1200" dirty="0"/>
        </a:p>
      </dsp:txBody>
      <dsp:txXfrm>
        <a:off x="8134340" y="907537"/>
        <a:ext cx="2377306" cy="33187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08E74-C73F-984A-A9AE-29AFEF840D2C}" type="datetimeFigureOut">
              <a:rPr kumimoji="1" lang="zh-CN" altLang="en-US" smtClean="0"/>
              <a:t>2018/7/18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01AFE-BDE1-CC49-8B36-9DD304D3A2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8870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01AFE-BDE1-CC49-8B36-9DD304D3A2C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2435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01AFE-BDE1-CC49-8B36-9DD304D3A2C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9654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相关工作：概念挖掘，但是直接做概念挖掘的工作较少，只有</a:t>
            </a:r>
            <a:r>
              <a:rPr lang="en-US" altLang="zh-CN" dirty="0" err="1" smtClean="0"/>
              <a:t>probase</a:t>
            </a:r>
            <a:r>
              <a:rPr lang="zh-CN" altLang="en-US" dirty="0" smtClean="0"/>
              <a:t>做概念挖掘的，但是这篇文章偏重于</a:t>
            </a:r>
            <a:r>
              <a:rPr lang="en-US" altLang="zh-CN" dirty="0" smtClean="0"/>
              <a:t>taxonomy</a:t>
            </a:r>
            <a:r>
              <a:rPr lang="zh-CN" altLang="en-US" dirty="0" smtClean="0"/>
              <a:t>的构建，方法上，概念挖掘和</a:t>
            </a:r>
            <a:r>
              <a:rPr lang="en-US" altLang="zh-CN" dirty="0" smtClean="0"/>
              <a:t>entity</a:t>
            </a:r>
            <a:r>
              <a:rPr lang="en-US" altLang="zh-CN" baseline="0" dirty="0" smtClean="0"/>
              <a:t> extraction</a:t>
            </a:r>
            <a:r>
              <a:rPr lang="zh-CN" altLang="en-US" dirty="0" smtClean="0"/>
              <a:t>应该是一致的，同时有基于</a:t>
            </a:r>
            <a:r>
              <a:rPr lang="en-US" altLang="zh-CN" dirty="0" err="1" smtClean="0"/>
              <a:t>modifier+head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category</a:t>
            </a:r>
            <a:r>
              <a:rPr lang="zh-CN" altLang="en-US" dirty="0" smtClean="0"/>
              <a:t>的构造方法，看看论文，看有没有相关的验证工作</a:t>
            </a:r>
            <a:r>
              <a:rPr lang="en-US" altLang="zh-CN" dirty="0" smtClean="0"/>
              <a:t>(</a:t>
            </a:r>
            <a:r>
              <a:rPr lang="zh-CN" altLang="en-US" dirty="0" smtClean="0"/>
              <a:t>这个是重点</a:t>
            </a:r>
            <a:r>
              <a:rPr lang="en-US" altLang="zh-CN" dirty="0" smtClean="0"/>
              <a:t>)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所以关注的相关工作有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个方面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en-US" altLang="zh-CN" dirty="0" smtClean="0"/>
              <a:t>Probase</a:t>
            </a:r>
            <a:r>
              <a:rPr lang="zh-CN" altLang="en-US" dirty="0" smtClean="0"/>
              <a:t>以及相关工作</a:t>
            </a:r>
            <a:r>
              <a:rPr lang="en-US" altLang="zh-CN" dirty="0" smtClean="0"/>
              <a:t>(</a:t>
            </a:r>
            <a:r>
              <a:rPr lang="zh-CN" altLang="en-US" dirty="0" smtClean="0"/>
              <a:t>看看</a:t>
            </a:r>
            <a:r>
              <a:rPr lang="en-US" altLang="zh-CN" dirty="0" smtClean="0"/>
              <a:t>concept</a:t>
            </a:r>
            <a:r>
              <a:rPr lang="zh-CN" altLang="en-US" dirty="0" smtClean="0"/>
              <a:t>构造的相关页面）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en-US" altLang="zh-CN" dirty="0" smtClean="0"/>
              <a:t>Entity extraction</a:t>
            </a:r>
            <a:r>
              <a:rPr lang="zh-CN" altLang="en-US" dirty="0" smtClean="0"/>
              <a:t>的相关工作</a:t>
            </a:r>
            <a:r>
              <a:rPr lang="en-US" altLang="zh-CN" dirty="0" smtClean="0"/>
              <a:t>(</a:t>
            </a:r>
            <a:r>
              <a:rPr lang="zh-CN" altLang="en-US" dirty="0" smtClean="0"/>
              <a:t>抽取的方法基本是一致的</a:t>
            </a:r>
            <a:r>
              <a:rPr lang="en-US" altLang="zh-CN" dirty="0" smtClean="0"/>
              <a:t>):</a:t>
            </a:r>
            <a:r>
              <a:rPr lang="zh-CN" altLang="en-US" dirty="0" smtClean="0"/>
              <a:t>主流方法；</a:t>
            </a:r>
            <a:r>
              <a:rPr lang="en-US" altLang="zh-CN" dirty="0" smtClean="0"/>
              <a:t>KEA,ACE</a:t>
            </a:r>
            <a:r>
              <a:rPr lang="zh-CN" altLang="en-US" dirty="0" smtClean="0"/>
              <a:t>之类的基于词法，语法特征</a:t>
            </a:r>
            <a:r>
              <a:rPr lang="en-US" altLang="zh-CN" dirty="0" smtClean="0"/>
              <a:t>+</a:t>
            </a:r>
            <a:r>
              <a:rPr lang="zh-CN" altLang="en-US" dirty="0" smtClean="0"/>
              <a:t>分类器。最新方法：基于</a:t>
            </a:r>
            <a:r>
              <a:rPr lang="en-US" altLang="zh-CN" dirty="0" smtClean="0"/>
              <a:t>deep</a:t>
            </a:r>
            <a:r>
              <a:rPr lang="en-US" altLang="zh-CN" baseline="0" dirty="0" smtClean="0"/>
              <a:t> learning</a:t>
            </a:r>
            <a:r>
              <a:rPr lang="zh-CN" altLang="en-US" baseline="0" dirty="0" smtClean="0"/>
              <a:t>的</a:t>
            </a:r>
            <a:r>
              <a:rPr lang="en-US" altLang="zh-CN" baseline="0" dirty="0" smtClean="0"/>
              <a:t>entity extraction</a:t>
            </a:r>
            <a:r>
              <a:rPr lang="zh-CN" altLang="en-US" baseline="0" dirty="0" smtClean="0"/>
              <a:t>的工作，</a:t>
            </a:r>
            <a:r>
              <a:rPr lang="en-US" altLang="zh-CN" baseline="0" dirty="0" smtClean="0"/>
              <a:t>concept extraction</a:t>
            </a:r>
            <a:r>
              <a:rPr lang="zh-CN" altLang="en-US" baseline="0" dirty="0" smtClean="0"/>
              <a:t>的大部分工作都很早了，至少是</a:t>
            </a:r>
            <a:r>
              <a:rPr lang="en-US" altLang="zh-CN" baseline="0" dirty="0" smtClean="0"/>
              <a:t>4</a:t>
            </a:r>
            <a:r>
              <a:rPr lang="zh-CN" altLang="en-US" baseline="0" dirty="0" smtClean="0"/>
              <a:t>年之前的了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en-US" altLang="zh-CN" dirty="0" err="1" smtClean="0"/>
              <a:t>Modifier+head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category</a:t>
            </a:r>
            <a:r>
              <a:rPr lang="zh-CN" altLang="en-US" dirty="0" smtClean="0"/>
              <a:t>构造以及验证的方法，有相关的工作。（有做</a:t>
            </a:r>
            <a:r>
              <a:rPr lang="en-US" altLang="zh-CN" dirty="0" smtClean="0"/>
              <a:t>head/modifier</a:t>
            </a:r>
            <a:r>
              <a:rPr lang="zh-CN" altLang="en-US" dirty="0" smtClean="0"/>
              <a:t>检测的，论文假设是</a:t>
            </a:r>
            <a:r>
              <a:rPr lang="en-US" altLang="zh-CN" dirty="0" smtClean="0"/>
              <a:t>query</a:t>
            </a:r>
            <a:r>
              <a:rPr lang="zh-CN" altLang="en-US" dirty="0" smtClean="0"/>
              <a:t>由</a:t>
            </a:r>
            <a:r>
              <a:rPr lang="en-US" altLang="zh-CN" dirty="0" err="1" smtClean="0"/>
              <a:t>head+modifier</a:t>
            </a:r>
            <a:r>
              <a:rPr lang="zh-CN" altLang="en-US" dirty="0" smtClean="0"/>
              <a:t>构成，然后做</a:t>
            </a:r>
            <a:r>
              <a:rPr lang="en-US" altLang="zh-CN" dirty="0" smtClean="0"/>
              <a:t>query</a:t>
            </a:r>
            <a:r>
              <a:rPr lang="zh-CN" altLang="en-US" dirty="0" smtClean="0"/>
              <a:t>和</a:t>
            </a:r>
            <a:r>
              <a:rPr lang="en-US" altLang="zh-CN" dirty="0" smtClean="0"/>
              <a:t>modifier</a:t>
            </a:r>
            <a:r>
              <a:rPr lang="zh-CN" altLang="en-US" dirty="0" smtClean="0"/>
              <a:t>的检测，还有一些是研究</a:t>
            </a:r>
            <a:r>
              <a:rPr lang="en-US" altLang="zh-CN" dirty="0" err="1" smtClean="0"/>
              <a:t>modifier+head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multi-term</a:t>
            </a:r>
            <a:r>
              <a:rPr lang="zh-CN" altLang="en-US" dirty="0" smtClean="0"/>
              <a:t>的性质）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D0DD5-B925-4779-8580-D5FD9523C10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776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这里实际上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B331B-DDB6-4DBE-92C5-0DB639557C3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6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EA74C-4A4E-6942-9A61-F44915246086}" type="datetimeFigureOut">
              <a:rPr kumimoji="1" lang="zh-CN" altLang="en-US" smtClean="0"/>
              <a:t>2018/7/18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5F7E2-8789-CC4F-A21B-F29EE7575E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2143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EA74C-4A4E-6942-9A61-F44915246086}" type="datetimeFigureOut">
              <a:rPr kumimoji="1" lang="zh-CN" altLang="en-US" smtClean="0"/>
              <a:t>2018/7/18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5F7E2-8789-CC4F-A21B-F29EE7575E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9108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EA74C-4A4E-6942-9A61-F44915246086}" type="datetimeFigureOut">
              <a:rPr kumimoji="1" lang="zh-CN" altLang="en-US" smtClean="0"/>
              <a:t>2018/7/18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5F7E2-8789-CC4F-A21B-F29EE7575E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51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EA74C-4A4E-6942-9A61-F44915246086}" type="datetimeFigureOut">
              <a:rPr kumimoji="1" lang="zh-CN" altLang="en-US" smtClean="0"/>
              <a:t>2018/7/18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5F7E2-8789-CC4F-A21B-F29EE7575E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7724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EA74C-4A4E-6942-9A61-F44915246086}" type="datetimeFigureOut">
              <a:rPr kumimoji="1" lang="zh-CN" altLang="en-US" smtClean="0"/>
              <a:t>2018/7/18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5F7E2-8789-CC4F-A21B-F29EE7575E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0735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EA74C-4A4E-6942-9A61-F44915246086}" type="datetimeFigureOut">
              <a:rPr kumimoji="1" lang="zh-CN" altLang="en-US" smtClean="0"/>
              <a:t>2018/7/18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5F7E2-8789-CC4F-A21B-F29EE7575E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406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EA74C-4A4E-6942-9A61-F44915246086}" type="datetimeFigureOut">
              <a:rPr kumimoji="1" lang="zh-CN" altLang="en-US" smtClean="0"/>
              <a:t>2018/7/18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5F7E2-8789-CC4F-A21B-F29EE7575E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1025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EA74C-4A4E-6942-9A61-F44915246086}" type="datetimeFigureOut">
              <a:rPr kumimoji="1" lang="zh-CN" altLang="en-US" smtClean="0"/>
              <a:t>2018/7/18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5F7E2-8789-CC4F-A21B-F29EE7575E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5756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EA74C-4A4E-6942-9A61-F44915246086}" type="datetimeFigureOut">
              <a:rPr kumimoji="1" lang="zh-CN" altLang="en-US" smtClean="0"/>
              <a:t>2018/7/18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5F7E2-8789-CC4F-A21B-F29EE7575E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503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EA74C-4A4E-6942-9A61-F44915246086}" type="datetimeFigureOut">
              <a:rPr kumimoji="1" lang="zh-CN" altLang="en-US" smtClean="0"/>
              <a:t>2018/7/18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5F7E2-8789-CC4F-A21B-F29EE7575E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2271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EA74C-4A4E-6942-9A61-F44915246086}" type="datetimeFigureOut">
              <a:rPr kumimoji="1" lang="zh-CN" altLang="en-US" smtClean="0"/>
              <a:t>2018/7/18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5F7E2-8789-CC4F-A21B-F29EE7575E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9191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EA74C-4A4E-6942-9A61-F44915246086}" type="datetimeFigureOut">
              <a:rPr kumimoji="1" lang="zh-CN" altLang="en-US" smtClean="0"/>
              <a:t>2018/7/18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5F7E2-8789-CC4F-A21B-F29EE7575ED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7990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png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tail.tmall.com/item.htm?id=546013198416&amp;ad_id=&amp;am_id=&amp;cm_id=140105335569ed55e27b&amp;pm_id=&amp;abbucket=1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阿里电商知识</a:t>
            </a:r>
            <a:r>
              <a:rPr kumimoji="1" lang="zh-CN" altLang="en-US" dirty="0" smtClean="0"/>
              <a:t>图谱及</a:t>
            </a:r>
            <a:r>
              <a:rPr kumimoji="1" lang="zh-CN" altLang="en-US" dirty="0" smtClean="0"/>
              <a:t>推荐</a:t>
            </a:r>
            <a:r>
              <a:rPr kumimoji="1" lang="zh-CN" altLang="en-US" dirty="0" smtClean="0"/>
              <a:t>关键技术</a:t>
            </a:r>
            <a:r>
              <a:rPr kumimoji="1" lang="zh-CN" altLang="en-US" dirty="0" smtClean="0"/>
              <a:t>研究与</a:t>
            </a:r>
            <a:r>
              <a:rPr kumimoji="1" lang="zh-CN" altLang="en-US" dirty="0" smtClean="0"/>
              <a:t>规划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kumimoji="1" lang="zh-CN" altLang="en-US" dirty="0" smtClean="0"/>
          </a:p>
          <a:p>
            <a:r>
              <a:rPr kumimoji="1" lang="zh-CN" altLang="en-US" dirty="0" smtClean="0"/>
              <a:t>肖仰华</a:t>
            </a:r>
          </a:p>
          <a:p>
            <a:r>
              <a:rPr kumimoji="1" lang="en-US" altLang="zh-CN" dirty="0" smtClean="0"/>
              <a:t>2018-6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349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团队规划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863542" cy="4351338"/>
          </a:xfrm>
        </p:spPr>
        <p:txBody>
          <a:bodyPr>
            <a:normAutofit/>
          </a:bodyPr>
          <a:lstStyle/>
          <a:p>
            <a:r>
              <a:rPr lang="zh-CN" altLang="en-US" sz="2600" dirty="0" smtClean="0"/>
              <a:t>访问</a:t>
            </a:r>
            <a:r>
              <a:rPr lang="zh-CN" altLang="en-US" sz="2600" dirty="0" smtClean="0"/>
              <a:t>学者（</a:t>
            </a:r>
            <a:r>
              <a:rPr lang="zh-CN" altLang="en-US" sz="2600" dirty="0" smtClean="0"/>
              <a:t>已就位</a:t>
            </a:r>
            <a:r>
              <a:rPr lang="zh-CN" altLang="en-US" sz="2600" dirty="0" smtClean="0"/>
              <a:t>）</a:t>
            </a:r>
            <a:endParaRPr lang="zh-CN" altLang="en-US" sz="2600" dirty="0" smtClean="0"/>
          </a:p>
          <a:p>
            <a:pPr lvl="1"/>
            <a:r>
              <a:rPr lang="zh-CN" altLang="en-US" sz="2200" dirty="0" smtClean="0">
                <a:solidFill>
                  <a:srgbClr val="FF0000"/>
                </a:solidFill>
              </a:rPr>
              <a:t>林欣 </a:t>
            </a:r>
            <a:r>
              <a:rPr lang="zh-CN" altLang="en-US" sz="2200" dirty="0" smtClean="0"/>
              <a:t>华东师范大学 教授，从事知识库的众包构建研究</a:t>
            </a:r>
          </a:p>
          <a:p>
            <a:pPr lvl="1"/>
            <a:r>
              <a:rPr lang="zh-CN" altLang="en-US" sz="2200" dirty="0" smtClean="0">
                <a:solidFill>
                  <a:srgbClr val="FF0000"/>
                </a:solidFill>
              </a:rPr>
              <a:t>林</a:t>
            </a:r>
            <a:r>
              <a:rPr lang="zh-CN" altLang="en-US" sz="2200" dirty="0" smtClean="0">
                <a:solidFill>
                  <a:srgbClr val="FF0000"/>
                </a:solidFill>
              </a:rPr>
              <a:t>琛 </a:t>
            </a:r>
            <a:r>
              <a:rPr lang="zh-CN" altLang="en-US" sz="2200" dirty="0" smtClean="0"/>
              <a:t>厦门大学 副教授， 从事推荐系统</a:t>
            </a:r>
            <a:r>
              <a:rPr lang="zh-CN" altLang="en-US" sz="2200" dirty="0" smtClean="0"/>
              <a:t>研究</a:t>
            </a:r>
            <a:endParaRPr lang="zh-CN" altLang="en-US" sz="2200" dirty="0" smtClean="0"/>
          </a:p>
          <a:p>
            <a:r>
              <a:rPr lang="zh-CN" altLang="en-US" sz="2600" dirty="0" smtClean="0"/>
              <a:t>拟访问</a:t>
            </a:r>
            <a:endParaRPr lang="zh-CN" altLang="en-US" sz="2600" dirty="0"/>
          </a:p>
          <a:p>
            <a:pPr lvl="1"/>
            <a:r>
              <a:rPr lang="zh-CN" altLang="en-US" sz="2200" dirty="0">
                <a:solidFill>
                  <a:srgbClr val="FF0000"/>
                </a:solidFill>
              </a:rPr>
              <a:t>阳德青 </a:t>
            </a:r>
            <a:r>
              <a:rPr lang="zh-CN" altLang="en-US" sz="2200" dirty="0"/>
              <a:t>复旦大学 副教授， 从事基于知识图谱的推荐系统</a:t>
            </a:r>
            <a:r>
              <a:rPr lang="zh-CN" altLang="en-US" sz="2200" dirty="0" smtClean="0"/>
              <a:t>研究</a:t>
            </a:r>
            <a:endParaRPr lang="zh-CN" altLang="en-US" sz="2200" dirty="0"/>
          </a:p>
          <a:p>
            <a:endParaRPr lang="zh-CN" altLang="zh-CN" dirty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4294967295"/>
          </p:nvPr>
        </p:nvSpPr>
        <p:spPr>
          <a:xfrm>
            <a:off x="7010400" y="1825625"/>
            <a:ext cx="3950825" cy="43513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  <a:spcAft>
                <a:spcPts val="600"/>
              </a:spcAft>
            </a:pPr>
            <a:r>
              <a:rPr lang="zh-CN" altLang="en-US" sz="2600" dirty="0"/>
              <a:t>访问学生</a:t>
            </a:r>
          </a:p>
          <a:p>
            <a:pPr lvl="1">
              <a:spcAft>
                <a:spcPts val="600"/>
              </a:spcAft>
            </a:pPr>
            <a:r>
              <a:rPr lang="zh-CN" altLang="en-US" sz="2200" dirty="0"/>
              <a:t>复旦大学（硕士</a:t>
            </a:r>
            <a:r>
              <a:rPr lang="en-US" altLang="zh-CN" sz="2200" dirty="0"/>
              <a:t>1</a:t>
            </a:r>
            <a:r>
              <a:rPr lang="zh-CN" altLang="en-US" sz="2200" dirty="0"/>
              <a:t>名、本科</a:t>
            </a:r>
            <a:r>
              <a:rPr lang="en-US" altLang="zh-CN" sz="2200" dirty="0"/>
              <a:t>2</a:t>
            </a:r>
            <a:r>
              <a:rPr lang="zh-CN" altLang="en-US" sz="2200" dirty="0"/>
              <a:t>名）</a:t>
            </a:r>
          </a:p>
          <a:p>
            <a:pPr lvl="1">
              <a:spcAft>
                <a:spcPts val="600"/>
              </a:spcAft>
            </a:pPr>
            <a:r>
              <a:rPr lang="zh-CN" altLang="en-US" sz="2200" dirty="0"/>
              <a:t>华东师范大学（硕士</a:t>
            </a:r>
            <a:r>
              <a:rPr lang="en-US" altLang="zh-CN" sz="2200" dirty="0"/>
              <a:t>2</a:t>
            </a:r>
            <a:r>
              <a:rPr lang="zh-CN" altLang="en-US" sz="2200" dirty="0"/>
              <a:t>名）</a:t>
            </a:r>
          </a:p>
          <a:p>
            <a:pPr lvl="1">
              <a:spcAft>
                <a:spcPts val="600"/>
              </a:spcAft>
            </a:pPr>
            <a:r>
              <a:rPr lang="zh-CN" altLang="en-US" sz="2200" dirty="0"/>
              <a:t>厦门大学（硕士</a:t>
            </a:r>
            <a:r>
              <a:rPr lang="en-US" altLang="zh-CN" sz="2200" dirty="0"/>
              <a:t>2</a:t>
            </a:r>
            <a:r>
              <a:rPr lang="zh-CN" altLang="en-US" sz="2200" dirty="0"/>
              <a:t>名）</a:t>
            </a:r>
          </a:p>
          <a:p>
            <a:pPr lvl="1">
              <a:spcAft>
                <a:spcPts val="600"/>
              </a:spcAft>
            </a:pPr>
            <a:r>
              <a:rPr lang="zh-CN" altLang="en-US" sz="2200" dirty="0">
                <a:solidFill>
                  <a:srgbClr val="FF0000"/>
                </a:solidFill>
              </a:rPr>
              <a:t>计划再</a:t>
            </a:r>
            <a:r>
              <a:rPr lang="zh-CN" altLang="en-US" sz="2200" dirty="0" smtClean="0">
                <a:solidFill>
                  <a:srgbClr val="FF0000"/>
                </a:solidFill>
              </a:rPr>
              <a:t>引入</a:t>
            </a:r>
            <a:r>
              <a:rPr lang="en-US" altLang="zh-CN" sz="2200" dirty="0" smtClean="0">
                <a:solidFill>
                  <a:srgbClr val="FF0000"/>
                </a:solidFill>
              </a:rPr>
              <a:t>2-3</a:t>
            </a:r>
            <a:r>
              <a:rPr lang="zh-CN" altLang="en-US" sz="2200" dirty="0" smtClean="0">
                <a:solidFill>
                  <a:srgbClr val="FF0000"/>
                </a:solidFill>
              </a:rPr>
              <a:t>名</a:t>
            </a:r>
            <a:r>
              <a:rPr lang="zh-CN" altLang="en-US" sz="2200" dirty="0">
                <a:solidFill>
                  <a:srgbClr val="FF0000"/>
                </a:solidFill>
              </a:rPr>
              <a:t>硕士、博士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663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背景</a:t>
            </a:r>
          </a:p>
          <a:p>
            <a:r>
              <a:rPr kumimoji="1" lang="zh-CN" altLang="en-US" dirty="0" smtClean="0"/>
              <a:t>目标与计划</a:t>
            </a:r>
          </a:p>
          <a:p>
            <a:r>
              <a:rPr kumimoji="1" lang="zh-CN" altLang="en-US" u="sng" dirty="0" smtClean="0"/>
              <a:t>关键技术突破</a:t>
            </a:r>
          </a:p>
          <a:p>
            <a:r>
              <a:rPr kumimoji="1" lang="zh-CN" altLang="en-US" dirty="0" smtClean="0"/>
              <a:t>原型平台规划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571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关键技术突破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2033-42AB-40B5-815B-95A960AA49EA}" type="slidenum">
              <a:rPr lang="zh-CN" altLang="en-US" smtClean="0"/>
              <a:t>12</a:t>
            </a:fld>
            <a:endParaRPr lang="zh-CN" altLang="en-US"/>
          </a:p>
        </p:txBody>
      </p:sp>
      <p:graphicFrame>
        <p:nvGraphicFramePr>
          <p:cNvPr id="6" name="内容占位符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3315167"/>
              </p:ext>
            </p:extLst>
          </p:nvPr>
        </p:nvGraphicFramePr>
        <p:xfrm>
          <a:off x="838200" y="1541954"/>
          <a:ext cx="10348917" cy="2966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矩形 6"/>
          <p:cNvSpPr/>
          <p:nvPr/>
        </p:nvSpPr>
        <p:spPr>
          <a:xfrm>
            <a:off x="769770" y="5090572"/>
            <a:ext cx="3071728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 dirty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如何增强知识图谱的语义表达</a:t>
            </a:r>
            <a:r>
              <a:rPr lang="zh-CN" altLang="en-US" sz="2800" b="1" dirty="0" smtClean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能力？</a:t>
            </a:r>
            <a:endParaRPr lang="zh-CN" altLang="en-US" sz="2800" b="1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14180" y="5090572"/>
            <a:ext cx="3095301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 dirty="0" smtClean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如何知识图谱图谱高精度自动化构建？</a:t>
            </a:r>
            <a:endParaRPr lang="zh-CN" altLang="en-US" sz="28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82872" y="5090572"/>
            <a:ext cx="3297913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 dirty="0" smtClean="0">
                <a:solidFill>
                  <a:srgbClr val="FF0000"/>
                </a:solidFill>
                <a:latin typeface="STHeiti Light" charset="-122"/>
                <a:ea typeface="STHeiti Light" charset="-122"/>
                <a:cs typeface="STHeiti Light" charset="-122"/>
              </a:rPr>
              <a:t>如何深化基于领域知识图谱智能应用？</a:t>
            </a:r>
            <a:endParaRPr lang="zh-CN" altLang="en-US" sz="2800" dirty="0">
              <a:solidFill>
                <a:srgbClr val="FF0000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1917888" y="4554942"/>
            <a:ext cx="537606" cy="455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5449986" y="4554942"/>
            <a:ext cx="537606" cy="455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8985475" y="4554942"/>
            <a:ext cx="537606" cy="455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282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知识表示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843542" cy="400598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 smtClean="0"/>
              <a:t>问题</a:t>
            </a:r>
            <a:r>
              <a:rPr kumimoji="1" lang="en-US" altLang="zh-CN" dirty="0" smtClean="0"/>
              <a:t>1:</a:t>
            </a:r>
            <a:r>
              <a:rPr kumimoji="1" lang="zh-CN" altLang="en-US" dirty="0" smtClean="0"/>
              <a:t>如何准确表达电商领域的静态知识？</a:t>
            </a:r>
          </a:p>
          <a:p>
            <a:pPr lvl="1">
              <a:lnSpc>
                <a:spcPct val="120000"/>
              </a:lnSpc>
            </a:pPr>
            <a:r>
              <a:rPr kumimoji="1" lang="zh-CN" altLang="en-US" dirty="0" smtClean="0"/>
              <a:t>跨媒体分布式知识表示</a:t>
            </a:r>
          </a:p>
          <a:p>
            <a:pPr lvl="1">
              <a:lnSpc>
                <a:spcPct val="120000"/>
              </a:lnSpc>
            </a:pPr>
            <a:r>
              <a:rPr kumimoji="1" lang="zh-CN" altLang="en-US" dirty="0" smtClean="0"/>
              <a:t>异构知识的统一表示学习</a:t>
            </a:r>
          </a:p>
          <a:p>
            <a:pPr lvl="1">
              <a:lnSpc>
                <a:spcPct val="120000"/>
              </a:lnSpc>
            </a:pPr>
            <a:r>
              <a:rPr kumimoji="1" lang="zh-CN" altLang="en-US" dirty="0" smtClean="0"/>
              <a:t>知识图谱的语义增强机制</a:t>
            </a:r>
          </a:p>
          <a:p>
            <a:pPr lvl="1">
              <a:lnSpc>
                <a:spcPct val="120000"/>
              </a:lnSpc>
            </a:pPr>
            <a:r>
              <a:rPr kumimoji="1" lang="zh-CN" altLang="en-US" dirty="0" smtClean="0"/>
              <a:t>复杂场景知识表示</a:t>
            </a:r>
          </a:p>
          <a:p>
            <a:pPr lvl="2">
              <a:lnSpc>
                <a:spcPct val="120000"/>
              </a:lnSpc>
            </a:pPr>
            <a:r>
              <a:rPr kumimoji="1" lang="en-US" altLang="zh-CN" dirty="0" smtClean="0"/>
              <a:t>Example</a:t>
            </a:r>
            <a:r>
              <a:rPr kumimoji="1" lang="zh-CN" altLang="en-US" dirty="0" smtClean="0"/>
              <a:t>： 装修知识、衣服搭配关系</a:t>
            </a:r>
          </a:p>
          <a:p>
            <a:pPr lvl="1">
              <a:lnSpc>
                <a:spcPct val="120000"/>
              </a:lnSpc>
            </a:pPr>
            <a:endParaRPr kumimoji="1" lang="zh-CN" altLang="en-US" dirty="0" smtClean="0"/>
          </a:p>
          <a:p>
            <a:pPr>
              <a:lnSpc>
                <a:spcPct val="120000"/>
              </a:lnSpc>
            </a:pPr>
            <a:r>
              <a:rPr kumimoji="1" lang="zh-CN" altLang="en-US" dirty="0" smtClean="0"/>
              <a:t>问题</a:t>
            </a:r>
            <a:r>
              <a:rPr kumimoji="1" lang="en-US" altLang="zh-CN" dirty="0" smtClean="0"/>
              <a:t>2:</a:t>
            </a:r>
            <a:r>
              <a:rPr kumimoji="1" lang="zh-CN" altLang="en-US" dirty="0" smtClean="0"/>
              <a:t>如何准确表达电商领域的动态知识？</a:t>
            </a:r>
          </a:p>
          <a:p>
            <a:pPr lvl="1">
              <a:lnSpc>
                <a:spcPct val="120000"/>
              </a:lnSpc>
            </a:pPr>
            <a:r>
              <a:rPr kumimoji="1" lang="zh-CN" altLang="en-US" dirty="0" smtClean="0"/>
              <a:t>过程知识</a:t>
            </a:r>
          </a:p>
          <a:p>
            <a:pPr lvl="2">
              <a:lnSpc>
                <a:spcPct val="120000"/>
              </a:lnSpc>
            </a:pPr>
            <a:r>
              <a:rPr kumimoji="1" lang="en-US" altLang="zh-CN" dirty="0" smtClean="0"/>
              <a:t>Example</a:t>
            </a:r>
            <a:r>
              <a:rPr kumimoji="1" lang="zh-CN" altLang="en-US" dirty="0" smtClean="0"/>
              <a:t>：化妆过程</a:t>
            </a:r>
          </a:p>
          <a:p>
            <a:pPr lvl="1">
              <a:lnSpc>
                <a:spcPct val="120000"/>
              </a:lnSpc>
            </a:pPr>
            <a:r>
              <a:rPr kumimoji="1" lang="zh-CN" altLang="en-US" dirty="0" smtClean="0"/>
              <a:t>决策知识</a:t>
            </a:r>
          </a:p>
          <a:p>
            <a:pPr lvl="2">
              <a:lnSpc>
                <a:spcPct val="120000"/>
              </a:lnSpc>
            </a:pPr>
            <a:r>
              <a:rPr kumimoji="1" lang="en-US" altLang="zh-CN" dirty="0" smtClean="0"/>
              <a:t>Example</a:t>
            </a:r>
            <a:r>
              <a:rPr kumimoji="1" lang="zh-CN" altLang="en-US" dirty="0" smtClean="0"/>
              <a:t>：购物的决策过程</a:t>
            </a:r>
          </a:p>
          <a:p>
            <a:pPr lvl="2">
              <a:lnSpc>
                <a:spcPct val="120000"/>
              </a:lnSpc>
            </a:pPr>
            <a:endParaRPr kumimoji="1" lang="zh-CN" altLang="en-US" dirty="0"/>
          </a:p>
        </p:txBody>
      </p:sp>
      <p:pic>
        <p:nvPicPr>
          <p:cNvPr id="4" name="内容占位符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656" y="3534472"/>
            <a:ext cx="1567447" cy="8191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366" y="1330966"/>
            <a:ext cx="2076028" cy="98931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79473" y="2375753"/>
            <a:ext cx="194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u="sng" smtClean="0">
                <a:solidFill>
                  <a:srgbClr val="FF0000"/>
                </a:solidFill>
              </a:rPr>
              <a:t>Ontology,Frame</a:t>
            </a:r>
            <a:endParaRPr kumimoji="1" lang="zh-CN" altLang="en-US" u="sng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131" y="2888565"/>
            <a:ext cx="2911292" cy="2751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511520" y="3127765"/>
            <a:ext cx="1475874" cy="373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u="sng" dirty="0" smtClean="0">
                <a:solidFill>
                  <a:srgbClr val="FF0000"/>
                </a:solidFill>
              </a:rPr>
              <a:t>Logic</a:t>
            </a:r>
            <a:r>
              <a:rPr kumimoji="1" lang="zh-CN" altLang="en-US" u="sng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u="sng" dirty="0" smtClean="0">
                <a:solidFill>
                  <a:srgbClr val="FF0000"/>
                </a:solidFill>
              </a:rPr>
              <a:t>rules</a:t>
            </a:r>
            <a:endParaRPr kumimoji="1" lang="zh-CN" altLang="en-US" u="sng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79473" y="4275399"/>
            <a:ext cx="190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u="sng" dirty="0" smtClean="0">
                <a:solidFill>
                  <a:srgbClr val="FF0000"/>
                </a:solidFill>
              </a:rPr>
              <a:t>Bayesian</a:t>
            </a:r>
            <a:r>
              <a:rPr kumimoji="1" lang="zh-CN" altLang="en-US" u="sng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u="sng" dirty="0" smtClean="0">
                <a:solidFill>
                  <a:srgbClr val="FF0000"/>
                </a:solidFill>
              </a:rPr>
              <a:t>network</a:t>
            </a:r>
            <a:endParaRPr kumimoji="1" lang="zh-CN" altLang="en-US" u="sng" dirty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4098" y="4667484"/>
            <a:ext cx="2052720" cy="116412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319136" y="5855437"/>
            <a:ext cx="190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u="sng" dirty="0" smtClean="0">
                <a:solidFill>
                  <a:srgbClr val="FF0000"/>
                </a:solidFill>
              </a:rPr>
              <a:t>Decision</a:t>
            </a:r>
            <a:r>
              <a:rPr kumimoji="1" lang="zh-CN" altLang="en-US" u="sng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u="sng" dirty="0" smtClean="0">
                <a:solidFill>
                  <a:srgbClr val="FF0000"/>
                </a:solidFill>
              </a:rPr>
              <a:t>tree</a:t>
            </a:r>
            <a:endParaRPr kumimoji="1" lang="zh-CN" altLang="en-US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93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关键技术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00420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2033-42AB-40B5-815B-95A960AA49E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54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知识获取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28600" lvl="1">
              <a:lnSpc>
                <a:spcPct val="120000"/>
              </a:lnSpc>
              <a:spcBef>
                <a:spcPts val="1000"/>
              </a:spcBef>
            </a:pPr>
            <a:r>
              <a:rPr kumimoji="1" lang="zh-CN" altLang="en-US" sz="2800" dirty="0"/>
              <a:t>问题</a:t>
            </a:r>
            <a:r>
              <a:rPr kumimoji="1" lang="en-US" altLang="zh-CN" sz="2800" dirty="0"/>
              <a:t>1:</a:t>
            </a:r>
            <a:r>
              <a:rPr kumimoji="1" lang="zh-CN" altLang="en-US" sz="2800" dirty="0"/>
              <a:t>电商存在</a:t>
            </a:r>
            <a:r>
              <a:rPr kumimoji="1" lang="zh-CN" altLang="en-US" sz="2800" dirty="0" smtClean="0"/>
              <a:t>大量用户行为</a:t>
            </a:r>
            <a:r>
              <a:rPr kumimoji="1" lang="zh-CN" altLang="en-US" sz="2800" dirty="0"/>
              <a:t>数据，如何开展基于行为数据的知识</a:t>
            </a:r>
            <a:r>
              <a:rPr kumimoji="1" lang="zh-CN" altLang="en-US" sz="2800" dirty="0" smtClean="0"/>
              <a:t>获取？</a:t>
            </a:r>
            <a:endParaRPr kumimoji="1" lang="zh-CN" altLang="en-US" sz="2800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行为数据：搜索、点击、浏览、购物、评论</a:t>
            </a:r>
          </a:p>
          <a:p>
            <a:pPr lvl="1">
              <a:lnSpc>
                <a:spcPct val="120000"/>
              </a:lnSpc>
            </a:pPr>
            <a:r>
              <a:rPr kumimoji="1" lang="zh-CN" altLang="en-US" dirty="0" smtClean="0"/>
              <a:t>挑战： 上下文稀疏、数据碎片化</a:t>
            </a:r>
            <a:endParaRPr kumimoji="1" lang="zh-CN" altLang="en-US" dirty="0"/>
          </a:p>
          <a:p>
            <a:pPr lvl="1">
              <a:lnSpc>
                <a:spcPct val="120000"/>
              </a:lnSpc>
            </a:pPr>
            <a:r>
              <a:rPr kumimoji="1" lang="zh-CN" altLang="en-US" dirty="0" smtClean="0"/>
              <a:t>机遇：特定明确的消费</a:t>
            </a:r>
            <a:r>
              <a:rPr kumimoji="1" lang="zh-CN" altLang="en-US" smtClean="0"/>
              <a:t>场景、存在大规模</a:t>
            </a:r>
            <a:r>
              <a:rPr kumimoji="1" lang="zh-CN" altLang="en-US" dirty="0" smtClean="0"/>
              <a:t>群体行为数据</a:t>
            </a:r>
          </a:p>
          <a:p>
            <a:pPr lvl="1">
              <a:lnSpc>
                <a:spcPct val="120000"/>
              </a:lnSpc>
            </a:pPr>
            <a:endParaRPr kumimoji="1" lang="zh-CN" altLang="en-US" dirty="0"/>
          </a:p>
          <a:p>
            <a:pPr>
              <a:lnSpc>
                <a:spcPct val="120000"/>
              </a:lnSpc>
            </a:pPr>
            <a:r>
              <a:rPr kumimoji="1" lang="zh-CN" altLang="en-US" dirty="0" smtClean="0"/>
              <a:t>问题</a:t>
            </a:r>
            <a:r>
              <a:rPr kumimoji="1" lang="en-US" altLang="zh-CN" dirty="0" smtClean="0"/>
              <a:t>2:</a:t>
            </a:r>
            <a:r>
              <a:rPr kumimoji="1" lang="zh-CN" altLang="en-US" dirty="0" smtClean="0"/>
              <a:t> 领域知识描述粒度精细，但是样本稀疏，如何实现小样本、高精度领域知识获取？</a:t>
            </a:r>
          </a:p>
          <a:p>
            <a:pPr>
              <a:lnSpc>
                <a:spcPct val="120000"/>
              </a:lnSpc>
            </a:pPr>
            <a:endParaRPr kumimoji="1" lang="zh-CN" altLang="en-US" dirty="0"/>
          </a:p>
          <a:p>
            <a:pPr>
              <a:lnSpc>
                <a:spcPct val="120000"/>
              </a:lnSpc>
            </a:pPr>
            <a:r>
              <a:rPr kumimoji="1" lang="zh-CN" altLang="en-US" dirty="0" smtClean="0"/>
              <a:t>问题</a:t>
            </a:r>
            <a:r>
              <a:rPr kumimoji="1" lang="en-US" altLang="zh-CN" dirty="0" smtClean="0"/>
              <a:t>3:</a:t>
            </a:r>
            <a:r>
              <a:rPr kumimoji="1" lang="zh-CN" altLang="en-US" dirty="0" smtClean="0"/>
              <a:t> 消费行为理解通常需要背景知识支撑，如何获取消费所需的背景知识，特别是常识？</a:t>
            </a:r>
          </a:p>
          <a:p>
            <a:pPr>
              <a:lnSpc>
                <a:spcPct val="120000"/>
              </a:lnSpc>
            </a:pPr>
            <a:endParaRPr kumimoji="1" lang="zh-CN" altLang="en-US" dirty="0"/>
          </a:p>
          <a:p>
            <a:pPr>
              <a:lnSpc>
                <a:spcPct val="120000"/>
              </a:lnSpc>
            </a:pPr>
            <a:r>
              <a:rPr kumimoji="1" lang="zh-CN" altLang="en-US" dirty="0" smtClean="0"/>
              <a:t>问题</a:t>
            </a:r>
            <a:r>
              <a:rPr kumimoji="1" lang="en-US" altLang="zh-CN" dirty="0" smtClean="0"/>
              <a:t>4:</a:t>
            </a:r>
            <a:r>
              <a:rPr kumimoji="1" lang="zh-CN" altLang="en-US" dirty="0" smtClean="0"/>
              <a:t> 半自动（人在环中）仍然是当前知识获取的基本状态，如何高效使用人力，尽可能降低人力成本？</a:t>
            </a:r>
          </a:p>
        </p:txBody>
      </p:sp>
    </p:spTree>
    <p:extLst>
      <p:ext uri="{BB962C8B-B14F-4D97-AF65-F5344CB8AC3E}">
        <p14:creationId xmlns:p14="http://schemas.microsoft.com/office/powerpoint/2010/main" val="50636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关键技术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21219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362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知识应用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kumimoji="1" lang="zh-CN" altLang="en-US" sz="2800" dirty="0"/>
              <a:t>问题</a:t>
            </a:r>
            <a:r>
              <a:rPr kumimoji="1" lang="en-US" altLang="zh-CN" sz="2800" dirty="0"/>
              <a:t>1</a:t>
            </a:r>
            <a:r>
              <a:rPr kumimoji="1" lang="en-US" altLang="zh-CN" sz="2800" dirty="0" smtClean="0"/>
              <a:t>:</a:t>
            </a:r>
            <a:r>
              <a:rPr kumimoji="1" lang="zh-CN" altLang="en-US" sz="2800" dirty="0" smtClean="0"/>
              <a:t> 数据驱动与知识引导的适用场景是什么，如何平衡、调和两种机制？</a:t>
            </a:r>
          </a:p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kumimoji="1" lang="zh-CN" altLang="en-US" sz="2800" dirty="0" smtClean="0"/>
              <a:t>问题</a:t>
            </a:r>
            <a:r>
              <a:rPr kumimoji="1" lang="en-US" altLang="zh-CN" sz="2800" dirty="0" smtClean="0"/>
              <a:t>2:</a:t>
            </a:r>
            <a:r>
              <a:rPr kumimoji="1" lang="zh-CN" altLang="en-US" sz="2800" dirty="0" smtClean="0"/>
              <a:t> 购物行为与背景知识如何有效融合与协作？</a:t>
            </a:r>
            <a:endParaRPr kumimoji="1" lang="zh-CN" altLang="en-US" dirty="0"/>
          </a:p>
          <a:p>
            <a:pPr>
              <a:lnSpc>
                <a:spcPct val="100000"/>
              </a:lnSpc>
            </a:pPr>
            <a:r>
              <a:rPr kumimoji="1" lang="zh-CN" altLang="en-US" dirty="0" smtClean="0"/>
              <a:t>问题</a:t>
            </a:r>
            <a:r>
              <a:rPr kumimoji="1" lang="en-US" altLang="zh-CN" dirty="0"/>
              <a:t>3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如何评价知识引导下的电商搜索与推荐效果？</a:t>
            </a:r>
            <a:endParaRPr kumimoji="1" lang="zh-CN" altLang="en-US" dirty="0"/>
          </a:p>
          <a:p>
            <a:pPr>
              <a:lnSpc>
                <a:spcPct val="100000"/>
              </a:lnSpc>
            </a:pPr>
            <a:r>
              <a:rPr kumimoji="1" lang="zh-CN" altLang="en-US" dirty="0" smtClean="0"/>
              <a:t>问题</a:t>
            </a:r>
            <a:r>
              <a:rPr kumimoji="1" lang="en-US" altLang="zh-CN" dirty="0"/>
              <a:t>4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在电商场景下，如何实现基于符号知识的推理与解释？</a:t>
            </a:r>
          </a:p>
        </p:txBody>
      </p:sp>
    </p:spTree>
    <p:extLst>
      <p:ext uri="{BB962C8B-B14F-4D97-AF65-F5344CB8AC3E}">
        <p14:creationId xmlns:p14="http://schemas.microsoft.com/office/powerpoint/2010/main" val="196734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关键技术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67961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2033-42AB-40B5-815B-95A960AA49E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32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背景</a:t>
            </a:r>
          </a:p>
          <a:p>
            <a:r>
              <a:rPr kumimoji="1" lang="zh-CN" altLang="en-US" dirty="0" smtClean="0"/>
              <a:t>目标与计划</a:t>
            </a:r>
          </a:p>
          <a:p>
            <a:r>
              <a:rPr kumimoji="1" lang="zh-CN" altLang="en-US" dirty="0" smtClean="0"/>
              <a:t>关键技术突破</a:t>
            </a:r>
          </a:p>
          <a:p>
            <a:r>
              <a:rPr kumimoji="1" lang="zh-CN" altLang="en-US" u="sng" dirty="0" smtClean="0"/>
              <a:t>平台</a:t>
            </a:r>
            <a:r>
              <a:rPr kumimoji="1" lang="zh-CN" altLang="en-US" u="sng" dirty="0" smtClean="0"/>
              <a:t>规划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472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u="sng" dirty="0" smtClean="0"/>
              <a:t>背景</a:t>
            </a:r>
          </a:p>
          <a:p>
            <a:r>
              <a:rPr kumimoji="1" lang="zh-CN" altLang="en-US" dirty="0" smtClean="0"/>
              <a:t>总体</a:t>
            </a:r>
            <a:r>
              <a:rPr kumimoji="1" lang="zh-CN" altLang="en-US" dirty="0" smtClean="0"/>
              <a:t>目标与</a:t>
            </a:r>
            <a:r>
              <a:rPr kumimoji="1" lang="zh-CN" altLang="en-US" dirty="0" smtClean="0"/>
              <a:t>规划</a:t>
            </a:r>
          </a:p>
          <a:p>
            <a:r>
              <a:rPr kumimoji="1" lang="zh-CN" altLang="en-US" dirty="0" smtClean="0"/>
              <a:t>关键</a:t>
            </a:r>
            <a:r>
              <a:rPr kumimoji="1" lang="zh-CN" altLang="en-US" dirty="0" smtClean="0"/>
              <a:t>问题与</a:t>
            </a:r>
            <a:r>
              <a:rPr kumimoji="1" lang="zh-CN" altLang="en-US" dirty="0" smtClean="0"/>
              <a:t>技术</a:t>
            </a:r>
            <a:endParaRPr kumimoji="1" lang="zh-CN" altLang="en-US" dirty="0" smtClean="0"/>
          </a:p>
          <a:p>
            <a:r>
              <a:rPr kumimoji="1" lang="zh-CN" altLang="en-US" dirty="0" smtClean="0"/>
              <a:t>平台</a:t>
            </a:r>
            <a:r>
              <a:rPr kumimoji="1" lang="zh-CN" altLang="en-US" dirty="0" smtClean="0"/>
              <a:t>设想</a:t>
            </a:r>
          </a:p>
          <a:p>
            <a:r>
              <a:rPr kumimoji="1" lang="zh-CN" altLang="en-US" dirty="0" smtClean="0"/>
              <a:t>访问具体目标与计划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895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智能电商中的知识引擎体系架构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2033-42AB-40B5-815B-95A960AA49EA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1883230" y="1529442"/>
            <a:ext cx="8063592" cy="1861458"/>
          </a:xfrm>
          <a:prstGeom prst="triangle">
            <a:avLst>
              <a:gd name="adj" fmla="val 5018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168161" y="1775540"/>
            <a:ext cx="1583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电</a:t>
            </a:r>
            <a:r>
              <a:rPr lang="zh-CN" altLang="en-US" smtClean="0"/>
              <a:t>商大脑</a:t>
            </a:r>
          </a:p>
          <a:p>
            <a:pPr algn="ctr"/>
            <a:endParaRPr lang="zh-CN" altLang="en-US" dirty="0" smtClean="0"/>
          </a:p>
          <a:p>
            <a:pPr algn="ctr"/>
            <a:r>
              <a:rPr lang="zh-CN" altLang="en-US" dirty="0" smtClean="0"/>
              <a:t>知识引擎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028279" y="2735033"/>
            <a:ext cx="692320" cy="6041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推理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框架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86481" y="2742806"/>
            <a:ext cx="692320" cy="6041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背景知识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66453" y="2742806"/>
            <a:ext cx="692320" cy="6041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世界知识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46425" y="2735033"/>
            <a:ext cx="692320" cy="6041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语言知识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26397" y="2735033"/>
            <a:ext cx="692320" cy="6041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行业知识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906369" y="2735033"/>
            <a:ext cx="692320" cy="6041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领域知识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68747" y="2735033"/>
            <a:ext cx="692320" cy="6041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元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数据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62239" y="5797167"/>
            <a:ext cx="1169992" cy="465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点击行为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312285" y="5797167"/>
            <a:ext cx="1156603" cy="4708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购买行为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548942" y="5797167"/>
            <a:ext cx="1197943" cy="465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浏览行为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434948" y="5797167"/>
            <a:ext cx="1167440" cy="465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社交行为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78785" y="5578928"/>
            <a:ext cx="7705444" cy="8599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226979" y="5845331"/>
            <a:ext cx="158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用户行为数据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3555968" y="3917666"/>
            <a:ext cx="622896" cy="939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搜索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484281" y="3917665"/>
            <a:ext cx="621779" cy="939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推荐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414342" y="3917666"/>
            <a:ext cx="617165" cy="939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问答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448136" y="3917665"/>
            <a:ext cx="607792" cy="939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解释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898206" y="3917665"/>
            <a:ext cx="606725" cy="939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决策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1" name="肘形连接符 30"/>
          <p:cNvCxnSpPr>
            <a:stCxn id="19" idx="0"/>
            <a:endCxn id="21" idx="2"/>
          </p:cNvCxnSpPr>
          <p:nvPr/>
        </p:nvCxnSpPr>
        <p:spPr>
          <a:xfrm rot="16200000" flipV="1">
            <a:off x="4588425" y="4135845"/>
            <a:ext cx="722074" cy="216409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19" idx="0"/>
            <a:endCxn id="22" idx="2"/>
          </p:cNvCxnSpPr>
          <p:nvPr/>
        </p:nvCxnSpPr>
        <p:spPr>
          <a:xfrm rot="16200000" flipV="1">
            <a:off x="5052302" y="4599723"/>
            <a:ext cx="722075" cy="123633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19" idx="0"/>
            <a:endCxn id="23" idx="2"/>
          </p:cNvCxnSpPr>
          <p:nvPr/>
        </p:nvCxnSpPr>
        <p:spPr>
          <a:xfrm rot="16200000" flipV="1">
            <a:off x="5516179" y="5063600"/>
            <a:ext cx="722074" cy="308582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19" idx="0"/>
            <a:endCxn id="24" idx="2"/>
          </p:cNvCxnSpPr>
          <p:nvPr/>
        </p:nvCxnSpPr>
        <p:spPr>
          <a:xfrm rot="5400000" flipH="1" flipV="1">
            <a:off x="6030732" y="4857629"/>
            <a:ext cx="722075" cy="720525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/>
          <p:cNvCxnSpPr>
            <a:stCxn id="19" idx="0"/>
            <a:endCxn id="25" idx="2"/>
          </p:cNvCxnSpPr>
          <p:nvPr/>
        </p:nvCxnSpPr>
        <p:spPr>
          <a:xfrm rot="5400000" flipH="1" flipV="1">
            <a:off x="6755501" y="4132860"/>
            <a:ext cx="722075" cy="217006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连接符 61"/>
          <p:cNvCxnSpPr>
            <a:stCxn id="5" idx="3"/>
            <a:endCxn id="21" idx="0"/>
          </p:cNvCxnSpPr>
          <p:nvPr/>
        </p:nvCxnSpPr>
        <p:spPr>
          <a:xfrm rot="5400000">
            <a:off x="4635337" y="2622979"/>
            <a:ext cx="526766" cy="206260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肘形连接符 66"/>
          <p:cNvCxnSpPr>
            <a:stCxn id="5" idx="3"/>
            <a:endCxn id="22" idx="0"/>
          </p:cNvCxnSpPr>
          <p:nvPr/>
        </p:nvCxnSpPr>
        <p:spPr>
          <a:xfrm rot="5400000">
            <a:off x="5099216" y="3086856"/>
            <a:ext cx="526765" cy="113485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肘形连接符 69"/>
          <p:cNvCxnSpPr>
            <a:stCxn id="5" idx="3"/>
            <a:endCxn id="23" idx="0"/>
          </p:cNvCxnSpPr>
          <p:nvPr/>
        </p:nvCxnSpPr>
        <p:spPr>
          <a:xfrm rot="5400000">
            <a:off x="5563092" y="3550734"/>
            <a:ext cx="526766" cy="20709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肘形连接符 72"/>
          <p:cNvCxnSpPr>
            <a:stCxn id="5" idx="3"/>
            <a:endCxn id="24" idx="0"/>
          </p:cNvCxnSpPr>
          <p:nvPr/>
        </p:nvCxnSpPr>
        <p:spPr>
          <a:xfrm rot="16200000" flipH="1">
            <a:off x="6077646" y="3243278"/>
            <a:ext cx="526765" cy="82200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肘形连接符 75"/>
          <p:cNvCxnSpPr>
            <a:stCxn id="5" idx="3"/>
            <a:endCxn id="25" idx="0"/>
          </p:cNvCxnSpPr>
          <p:nvPr/>
        </p:nvCxnSpPr>
        <p:spPr>
          <a:xfrm rot="16200000" flipH="1">
            <a:off x="6802414" y="2518509"/>
            <a:ext cx="526765" cy="227154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>
            <a:off x="10406743" y="2365243"/>
            <a:ext cx="0" cy="12890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 flipV="1">
            <a:off x="10406743" y="4856853"/>
            <a:ext cx="0" cy="1139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10499269" y="2686596"/>
            <a:ext cx="685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知识引导</a:t>
            </a:r>
            <a:endParaRPr lang="zh-CN" altLang="en-US" dirty="0"/>
          </a:p>
        </p:txBody>
      </p:sp>
      <p:sp>
        <p:nvSpPr>
          <p:cNvPr id="85" name="文本框 84"/>
          <p:cNvSpPr txBox="1"/>
          <p:nvPr/>
        </p:nvSpPr>
        <p:spPr>
          <a:xfrm>
            <a:off x="10499269" y="5103378"/>
            <a:ext cx="685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数据驱动</a:t>
            </a:r>
            <a:endParaRPr lang="zh-CN" altLang="en-US" dirty="0"/>
          </a:p>
        </p:txBody>
      </p:sp>
      <p:sp>
        <p:nvSpPr>
          <p:cNvPr id="86" name="双括号 85"/>
          <p:cNvSpPr/>
          <p:nvPr/>
        </p:nvSpPr>
        <p:spPr>
          <a:xfrm>
            <a:off x="11178041" y="2781494"/>
            <a:ext cx="789214" cy="511235"/>
          </a:xfrm>
          <a:prstGeom prst="bracketPair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符号规则</a:t>
            </a:r>
            <a:endParaRPr lang="zh-CN" altLang="en-US" dirty="0"/>
          </a:p>
        </p:txBody>
      </p:sp>
      <p:sp>
        <p:nvSpPr>
          <p:cNvPr id="87" name="双括号 86"/>
          <p:cNvSpPr/>
          <p:nvPr/>
        </p:nvSpPr>
        <p:spPr>
          <a:xfrm>
            <a:off x="11178041" y="5170925"/>
            <a:ext cx="789214" cy="511235"/>
          </a:xfrm>
          <a:prstGeom prst="bracketPair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统计学习</a:t>
            </a:r>
            <a:endParaRPr lang="zh-CN" altLang="en-US" dirty="0"/>
          </a:p>
        </p:txBody>
      </p:sp>
      <p:sp>
        <p:nvSpPr>
          <p:cNvPr id="41" name="上箭头 40"/>
          <p:cNvSpPr/>
          <p:nvPr/>
        </p:nvSpPr>
        <p:spPr>
          <a:xfrm>
            <a:off x="5765852" y="2020732"/>
            <a:ext cx="330148" cy="3619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088191" y="3970103"/>
            <a:ext cx="798233" cy="616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tx1"/>
                </a:solidFill>
              </a:rPr>
              <a:t>…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899285" y="5750512"/>
            <a:ext cx="798233" cy="616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tx1"/>
                </a:solidFill>
              </a:rPr>
              <a:t>…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28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知识引擎平台目标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kumimoji="1" lang="zh-CN" altLang="en-US" dirty="0" smtClean="0"/>
              <a:t>横向</a:t>
            </a:r>
          </a:p>
          <a:p>
            <a:pPr lvl="1">
              <a:lnSpc>
                <a:spcPct val="100000"/>
              </a:lnSpc>
            </a:pPr>
            <a:r>
              <a:rPr kumimoji="1" lang="zh-CN" altLang="en-US" dirty="0" smtClean="0"/>
              <a:t>涵盖知识库系统落地应用的全部流程</a:t>
            </a:r>
          </a:p>
          <a:p>
            <a:pPr>
              <a:lnSpc>
                <a:spcPct val="100000"/>
              </a:lnSpc>
            </a:pPr>
            <a:r>
              <a:rPr kumimoji="1" lang="zh-CN" altLang="en-US" dirty="0" smtClean="0"/>
              <a:t>纵</a:t>
            </a:r>
            <a:r>
              <a:rPr kumimoji="1" lang="zh-CN" altLang="en-US" dirty="0" smtClean="0"/>
              <a:t>向</a:t>
            </a:r>
            <a:endParaRPr kumimoji="1" lang="zh-CN" altLang="en-US" dirty="0" smtClean="0"/>
          </a:p>
          <a:p>
            <a:pPr lvl="1">
              <a:lnSpc>
                <a:spcPct val="100000"/>
              </a:lnSpc>
            </a:pPr>
            <a:r>
              <a:rPr kumimoji="1" lang="zh-CN" altLang="en-US" dirty="0" smtClean="0"/>
              <a:t>贯穿从数据到应用的各个层次</a:t>
            </a:r>
          </a:p>
          <a:p>
            <a:pPr lvl="1">
              <a:lnSpc>
                <a:spcPct val="100000"/>
              </a:lnSpc>
            </a:pPr>
            <a:endParaRPr kumimoji="1" lang="zh-CN" altLang="en-US" dirty="0"/>
          </a:p>
          <a:p>
            <a:pPr>
              <a:lnSpc>
                <a:spcPct val="100000"/>
              </a:lnSpc>
            </a:pPr>
            <a:r>
              <a:rPr kumimoji="1" lang="zh-CN" altLang="en-US" dirty="0" smtClean="0"/>
              <a:t>目标</a:t>
            </a:r>
          </a:p>
          <a:p>
            <a:pPr lvl="1">
              <a:lnSpc>
                <a:spcPct val="100000"/>
              </a:lnSpc>
            </a:pPr>
            <a:r>
              <a:rPr kumimoji="1" lang="zh-CN" altLang="en-US" dirty="0" smtClean="0"/>
              <a:t>可扩展</a:t>
            </a:r>
          </a:p>
          <a:p>
            <a:pPr lvl="2">
              <a:lnSpc>
                <a:spcPct val="100000"/>
              </a:lnSpc>
            </a:pPr>
            <a:r>
              <a:rPr kumimoji="1" lang="zh-CN" altLang="en-US" dirty="0" smtClean="0"/>
              <a:t>容量扩展、领域扩展</a:t>
            </a:r>
          </a:p>
          <a:p>
            <a:pPr lvl="1">
              <a:lnSpc>
                <a:spcPct val="100000"/>
              </a:lnSpc>
            </a:pPr>
            <a:r>
              <a:rPr kumimoji="1" lang="zh-CN" altLang="en-US" dirty="0" smtClean="0"/>
              <a:t>可兼容</a:t>
            </a:r>
          </a:p>
          <a:p>
            <a:pPr lvl="2">
              <a:lnSpc>
                <a:spcPct val="100000"/>
              </a:lnSpc>
            </a:pPr>
            <a:r>
              <a:rPr kumimoji="1" lang="zh-CN" altLang="en-US" dirty="0" smtClean="0"/>
              <a:t>兼容不同知识表示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2033-42AB-40B5-815B-95A960AA49EA}" type="slidenum">
              <a:rPr lang="zh-CN" altLang="en-US" smtClean="0"/>
              <a:t>21</a:t>
            </a:fld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>
            <a:off x="6287883" y="4527360"/>
            <a:ext cx="50277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7653505" y="1870075"/>
            <a:ext cx="2" cy="26702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860949" y="4700990"/>
            <a:ext cx="465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数据获取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知识获取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知识管理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ym typeface="Wingdings" panose="05000000000000000000" pitchFamily="2" charset="2"/>
              </a:rPr>
              <a:t>知识应用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0194600" y="3950296"/>
            <a:ext cx="154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全流程贯通</a:t>
            </a:r>
            <a:endParaRPr lang="zh-CN" altLang="en-US" dirty="0"/>
          </a:p>
        </p:txBody>
      </p:sp>
      <p:sp>
        <p:nvSpPr>
          <p:cNvPr id="16" name="等腰三角形 15"/>
          <p:cNvSpPr/>
          <p:nvPr/>
        </p:nvSpPr>
        <p:spPr>
          <a:xfrm>
            <a:off x="6605756" y="2234926"/>
            <a:ext cx="2095501" cy="201682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7283748" y="2983275"/>
            <a:ext cx="73951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7038109" y="3462245"/>
            <a:ext cx="124097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809509" y="3886789"/>
            <a:ext cx="169817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8507680" y="3882420"/>
            <a:ext cx="90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8344206" y="3462245"/>
            <a:ext cx="1360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Information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8023264" y="2996962"/>
            <a:ext cx="1360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Knowledge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7599077" y="2510391"/>
            <a:ext cx="13601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/>
              <a:t>Wisdom</a:t>
            </a:r>
            <a:endParaRPr lang="zh-CN" altLang="en-US" sz="1600" dirty="0"/>
          </a:p>
        </p:txBody>
      </p:sp>
      <p:sp>
        <p:nvSpPr>
          <p:cNvPr id="36" name="文本框 35"/>
          <p:cNvSpPr txBox="1"/>
          <p:nvPr/>
        </p:nvSpPr>
        <p:spPr>
          <a:xfrm>
            <a:off x="6750805" y="1898640"/>
            <a:ext cx="961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从数据</a:t>
            </a:r>
            <a:endParaRPr lang="en-US" altLang="zh-CN" dirty="0" smtClean="0"/>
          </a:p>
          <a:p>
            <a:r>
              <a:rPr lang="zh-CN" altLang="en-US" dirty="0" smtClean="0"/>
              <a:t>到应用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91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图谱构建全流程覆盖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276" y="1699217"/>
            <a:ext cx="9952065" cy="4373554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5145397" y="6181257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领域知识</a:t>
            </a:r>
            <a:r>
              <a:rPr lang="zh-CN" altLang="en-US" dirty="0" smtClean="0"/>
              <a:t>图谱构建的基本流程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399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687286" y="5470074"/>
            <a:ext cx="8153400" cy="1268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657100" y="235868"/>
            <a:ext cx="1296989" cy="616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搜索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33538" y="5974751"/>
            <a:ext cx="798233" cy="616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百科知识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78566" y="5974750"/>
            <a:ext cx="798233" cy="616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概念图谱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16365" y="5974749"/>
            <a:ext cx="798233" cy="616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常识库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54164" y="5974748"/>
            <a:ext cx="798233" cy="616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事件框架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12919" y="5995260"/>
            <a:ext cx="798233" cy="616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命题逻辑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61807" y="5537744"/>
            <a:ext cx="220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通用知识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687286" y="3820129"/>
            <a:ext cx="8153400" cy="1268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925062" y="4324801"/>
            <a:ext cx="656719" cy="616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领域本体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651723" y="4324801"/>
            <a:ext cx="662977" cy="616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领域规则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403151" y="4302038"/>
            <a:ext cx="798233" cy="616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tx1"/>
                </a:solidFill>
              </a:rPr>
              <a:t>…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61807" y="3887799"/>
            <a:ext cx="220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领域知识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3384642" y="4324800"/>
            <a:ext cx="662977" cy="616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决策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树</a:t>
            </a:r>
          </a:p>
        </p:txBody>
      </p:sp>
      <p:sp>
        <p:nvSpPr>
          <p:cNvPr id="24" name="矩形 23"/>
          <p:cNvSpPr/>
          <p:nvPr/>
        </p:nvSpPr>
        <p:spPr>
          <a:xfrm>
            <a:off x="4117561" y="4324800"/>
            <a:ext cx="662977" cy="616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推理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模型</a:t>
            </a:r>
          </a:p>
        </p:txBody>
      </p:sp>
      <p:sp>
        <p:nvSpPr>
          <p:cNvPr id="25" name="矩形 24"/>
          <p:cNvSpPr/>
          <p:nvPr/>
        </p:nvSpPr>
        <p:spPr>
          <a:xfrm>
            <a:off x="4850480" y="4324800"/>
            <a:ext cx="662977" cy="616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娱乐</a:t>
            </a:r>
            <a:r>
              <a:rPr lang="en-US" altLang="zh-CN" dirty="0" smtClean="0">
                <a:solidFill>
                  <a:schemeClr val="tx1"/>
                </a:solidFill>
              </a:rPr>
              <a:t>KG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584450" y="4324800"/>
            <a:ext cx="662977" cy="616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健康</a:t>
            </a:r>
            <a:r>
              <a:rPr lang="en-US" altLang="zh-CN" dirty="0" smtClean="0">
                <a:solidFill>
                  <a:schemeClr val="tx1"/>
                </a:solidFill>
              </a:rPr>
              <a:t>KG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318420" y="4324799"/>
            <a:ext cx="662977" cy="616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母婴</a:t>
            </a:r>
            <a:r>
              <a:rPr lang="en-US" altLang="zh-CN" dirty="0" smtClean="0">
                <a:solidFill>
                  <a:schemeClr val="tx1"/>
                </a:solidFill>
              </a:rPr>
              <a:t>KG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049024" y="4324799"/>
            <a:ext cx="662977" cy="616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服装</a:t>
            </a:r>
            <a:r>
              <a:rPr lang="en-US" altLang="zh-CN" dirty="0" smtClean="0">
                <a:solidFill>
                  <a:schemeClr val="tx1"/>
                </a:solidFill>
              </a:rPr>
              <a:t>KG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781878" y="4324798"/>
            <a:ext cx="662977" cy="616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时尚</a:t>
            </a:r>
            <a:r>
              <a:rPr lang="en-US" altLang="zh-CN" dirty="0" smtClean="0">
                <a:solidFill>
                  <a:schemeClr val="tx1"/>
                </a:solidFill>
              </a:rPr>
              <a:t>KG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064939" y="4324797"/>
            <a:ext cx="662977" cy="616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化妆</a:t>
            </a:r>
            <a:r>
              <a:rPr lang="en-US" altLang="zh-CN" dirty="0" smtClean="0">
                <a:solidFill>
                  <a:schemeClr val="tx1"/>
                </a:solidFill>
              </a:rPr>
              <a:t>KG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687286" y="1257510"/>
            <a:ext cx="1815602" cy="2180860"/>
            <a:chOff x="136688" y="1061567"/>
            <a:chExt cx="1815602" cy="2180860"/>
          </a:xfrm>
        </p:grpSpPr>
        <p:sp>
          <p:nvSpPr>
            <p:cNvPr id="35" name="矩形 34"/>
            <p:cNvSpPr/>
            <p:nvPr/>
          </p:nvSpPr>
          <p:spPr>
            <a:xfrm>
              <a:off x="136688" y="1061567"/>
              <a:ext cx="1815602" cy="21808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71171" y="1235949"/>
              <a:ext cx="1507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搜索</a:t>
              </a:r>
              <a:endParaRPr lang="zh-CN" altLang="en-US" dirty="0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71170" y="1748619"/>
              <a:ext cx="15076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分类</a:t>
              </a:r>
              <a:endParaRPr lang="en-US" altLang="zh-CN" dirty="0"/>
            </a:p>
            <a:p>
              <a:pPr algn="ctr"/>
              <a:r>
                <a:rPr lang="zh-CN" altLang="en-US" dirty="0"/>
                <a:t>意图识别</a:t>
              </a:r>
              <a:endParaRPr lang="en-US" altLang="zh-CN" dirty="0"/>
            </a:p>
            <a:p>
              <a:pPr algn="ctr"/>
              <a:r>
                <a:rPr lang="zh-CN" altLang="en-US" dirty="0"/>
                <a:t>排序</a:t>
              </a:r>
              <a:endParaRPr lang="en-US" altLang="zh-CN" dirty="0"/>
            </a:p>
            <a:p>
              <a:pPr algn="ctr"/>
              <a:r>
                <a:rPr lang="zh-CN" altLang="en-US" dirty="0" smtClean="0"/>
                <a:t>匹配</a:t>
              </a:r>
              <a:endParaRPr lang="en-US" altLang="zh-CN" dirty="0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36688" y="1665514"/>
              <a:ext cx="181560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5452476" y="1260695"/>
            <a:ext cx="1815602" cy="2177675"/>
            <a:chOff x="136688" y="1061567"/>
            <a:chExt cx="1815602" cy="2180860"/>
          </a:xfrm>
        </p:grpSpPr>
        <p:sp>
          <p:nvSpPr>
            <p:cNvPr id="38" name="矩形 37"/>
            <p:cNvSpPr/>
            <p:nvPr/>
          </p:nvSpPr>
          <p:spPr>
            <a:xfrm>
              <a:off x="136688" y="1061567"/>
              <a:ext cx="1815602" cy="21808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71171" y="1235949"/>
              <a:ext cx="1507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问答</a:t>
              </a:r>
              <a:endParaRPr lang="en-US" altLang="zh-CN" dirty="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55058" y="1697298"/>
              <a:ext cx="1507671" cy="1479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问题理解</a:t>
              </a:r>
              <a:endParaRPr lang="en-US" altLang="zh-CN" dirty="0"/>
            </a:p>
            <a:p>
              <a:pPr algn="ctr"/>
              <a:r>
                <a:rPr lang="en-US" altLang="zh-CN" dirty="0"/>
                <a:t>FAQ</a:t>
              </a:r>
            </a:p>
            <a:p>
              <a:pPr algn="ctr"/>
              <a:r>
                <a:rPr lang="zh-CN" altLang="en-US" dirty="0"/>
                <a:t>知识问答</a:t>
              </a:r>
              <a:endParaRPr lang="en-US" altLang="zh-CN" dirty="0"/>
            </a:p>
            <a:p>
              <a:pPr algn="ctr"/>
              <a:r>
                <a:rPr lang="zh-CN" altLang="en-US" dirty="0" smtClean="0"/>
                <a:t>会话引导</a:t>
              </a:r>
            </a:p>
            <a:p>
              <a:pPr algn="ctr"/>
              <a:endParaRPr lang="zh-CN" altLang="en-US" dirty="0" smtClean="0"/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136688" y="1665514"/>
              <a:ext cx="181560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3569881" y="1257510"/>
            <a:ext cx="1815602" cy="2180860"/>
            <a:chOff x="136688" y="1061567"/>
            <a:chExt cx="1815602" cy="2180860"/>
          </a:xfrm>
        </p:grpSpPr>
        <p:sp>
          <p:nvSpPr>
            <p:cNvPr id="43" name="矩形 42"/>
            <p:cNvSpPr/>
            <p:nvPr/>
          </p:nvSpPr>
          <p:spPr>
            <a:xfrm>
              <a:off x="136688" y="1061567"/>
              <a:ext cx="1815602" cy="21808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271171" y="1235949"/>
              <a:ext cx="1507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推荐</a:t>
              </a:r>
              <a:endParaRPr lang="en-US" altLang="zh-CN" dirty="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271171" y="1686150"/>
              <a:ext cx="150767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关键字推荐</a:t>
              </a:r>
              <a:endParaRPr lang="en-US" altLang="zh-CN" dirty="0"/>
            </a:p>
            <a:p>
              <a:pPr algn="ctr"/>
              <a:r>
                <a:rPr lang="zh-CN" altLang="en-US" dirty="0"/>
                <a:t>实体推荐</a:t>
              </a:r>
              <a:endParaRPr lang="en-US" altLang="zh-CN" dirty="0"/>
            </a:p>
            <a:p>
              <a:pPr algn="ctr"/>
              <a:r>
                <a:rPr lang="zh-CN" altLang="en-US" dirty="0"/>
                <a:t>拼单推荐</a:t>
              </a:r>
              <a:endParaRPr lang="en-US" altLang="zh-CN" dirty="0"/>
            </a:p>
            <a:p>
              <a:pPr algn="ctr"/>
              <a:r>
                <a:rPr lang="zh-CN" altLang="en-US" dirty="0" smtClean="0"/>
                <a:t>竞品推荐</a:t>
              </a:r>
            </a:p>
            <a:p>
              <a:pPr algn="ctr"/>
              <a:r>
                <a:rPr lang="zh-CN" altLang="en-US" dirty="0" smtClean="0"/>
                <a:t>内容推荐</a:t>
              </a: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136688" y="1665514"/>
              <a:ext cx="181560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8009393" y="1286049"/>
            <a:ext cx="1815602" cy="2152321"/>
            <a:chOff x="136688" y="1061567"/>
            <a:chExt cx="1815602" cy="2180860"/>
          </a:xfrm>
        </p:grpSpPr>
        <p:sp>
          <p:nvSpPr>
            <p:cNvPr id="48" name="矩形 47"/>
            <p:cNvSpPr/>
            <p:nvPr/>
          </p:nvSpPr>
          <p:spPr>
            <a:xfrm>
              <a:off x="136688" y="1061567"/>
              <a:ext cx="1815602" cy="21808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271171" y="1235949"/>
              <a:ext cx="1507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解释</a:t>
              </a:r>
              <a:endParaRPr lang="en-US" altLang="zh-CN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71171" y="1715307"/>
              <a:ext cx="1507671" cy="1496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搜索解释</a:t>
              </a:r>
              <a:endParaRPr lang="en-US" altLang="zh-CN" dirty="0"/>
            </a:p>
            <a:p>
              <a:pPr algn="ctr"/>
              <a:r>
                <a:rPr lang="zh-CN" altLang="en-US" dirty="0"/>
                <a:t>推荐</a:t>
              </a:r>
              <a:r>
                <a:rPr lang="zh-CN" altLang="en-US" dirty="0" smtClean="0"/>
                <a:t>解释</a:t>
              </a:r>
              <a:endParaRPr lang="zh-CN" altLang="en-US" dirty="0"/>
            </a:p>
            <a:p>
              <a:pPr algn="ctr"/>
              <a:r>
                <a:rPr lang="zh-CN" altLang="en-US" dirty="0" smtClean="0"/>
                <a:t>问答解释</a:t>
              </a:r>
            </a:p>
            <a:p>
              <a:pPr algn="ctr"/>
              <a:r>
                <a:rPr lang="zh-CN" altLang="en-US" dirty="0" smtClean="0"/>
                <a:t>关系解释</a:t>
              </a:r>
            </a:p>
            <a:p>
              <a:pPr algn="ctr"/>
              <a:r>
                <a:rPr lang="zh-CN" altLang="en-US" dirty="0" smtClean="0"/>
                <a:t>决策解释</a:t>
              </a:r>
              <a:endParaRPr lang="en-US" altLang="zh-CN" dirty="0"/>
            </a:p>
          </p:txBody>
        </p:sp>
        <p:cxnSp>
          <p:nvCxnSpPr>
            <p:cNvPr id="51" name="直接连接符 50"/>
            <p:cNvCxnSpPr/>
            <p:nvPr/>
          </p:nvCxnSpPr>
          <p:spPr>
            <a:xfrm>
              <a:off x="136688" y="1665514"/>
              <a:ext cx="181560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矩形 51"/>
          <p:cNvSpPr/>
          <p:nvPr/>
        </p:nvSpPr>
        <p:spPr>
          <a:xfrm>
            <a:off x="1995739" y="5974746"/>
            <a:ext cx="798233" cy="616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语言知识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075334" y="235868"/>
            <a:ext cx="1296989" cy="616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推荐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504374" y="235868"/>
            <a:ext cx="1296989" cy="616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导购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8537899" y="253291"/>
            <a:ext cx="1296989" cy="616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拼单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97329" y="359229"/>
            <a:ext cx="91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应用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382820" y="2438382"/>
            <a:ext cx="91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服务</a:t>
            </a:r>
            <a:endParaRPr lang="zh-CN" altLang="en-US" dirty="0"/>
          </a:p>
        </p:txBody>
      </p:sp>
      <p:sp>
        <p:nvSpPr>
          <p:cNvPr id="58" name="文本框 57"/>
          <p:cNvSpPr txBox="1"/>
          <p:nvPr/>
        </p:nvSpPr>
        <p:spPr>
          <a:xfrm>
            <a:off x="382820" y="4803101"/>
            <a:ext cx="91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知识</a:t>
            </a:r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7243151" y="143865"/>
            <a:ext cx="798233" cy="616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tx1"/>
                </a:solidFill>
              </a:rPr>
              <a:t>…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315132" y="1940342"/>
            <a:ext cx="798233" cy="616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tx1"/>
                </a:solidFill>
              </a:rPr>
              <a:t>…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390425" y="5905950"/>
            <a:ext cx="798233" cy="616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tx1"/>
                </a:solidFill>
              </a:rPr>
              <a:t>…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0448042" y="251992"/>
            <a:ext cx="998153" cy="6486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推理</a:t>
            </a: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引擎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上下箭头 2"/>
          <p:cNvSpPr/>
          <p:nvPr/>
        </p:nvSpPr>
        <p:spPr>
          <a:xfrm>
            <a:off x="5636294" y="5095667"/>
            <a:ext cx="310779" cy="37857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左箭头 3"/>
          <p:cNvSpPr/>
          <p:nvPr/>
        </p:nvSpPr>
        <p:spPr>
          <a:xfrm>
            <a:off x="9840686" y="2532606"/>
            <a:ext cx="607356" cy="2855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左箭头 63"/>
          <p:cNvSpPr/>
          <p:nvPr/>
        </p:nvSpPr>
        <p:spPr>
          <a:xfrm>
            <a:off x="9824995" y="511659"/>
            <a:ext cx="607356" cy="2855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上箭头 11"/>
          <p:cNvSpPr/>
          <p:nvPr/>
        </p:nvSpPr>
        <p:spPr>
          <a:xfrm>
            <a:off x="5584450" y="3438370"/>
            <a:ext cx="330148" cy="38175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上箭头 66"/>
          <p:cNvSpPr/>
          <p:nvPr/>
        </p:nvSpPr>
        <p:spPr>
          <a:xfrm>
            <a:off x="5584450" y="869477"/>
            <a:ext cx="330148" cy="38175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1687286" y="1272226"/>
            <a:ext cx="8153400" cy="2162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661055" y="239311"/>
            <a:ext cx="8153400" cy="633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大括号 18"/>
          <p:cNvSpPr/>
          <p:nvPr/>
        </p:nvSpPr>
        <p:spPr>
          <a:xfrm>
            <a:off x="1317171" y="3887799"/>
            <a:ext cx="181845" cy="24157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右箭头 30"/>
          <p:cNvSpPr/>
          <p:nvPr/>
        </p:nvSpPr>
        <p:spPr>
          <a:xfrm>
            <a:off x="9834888" y="4324797"/>
            <a:ext cx="613154" cy="307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右箭头 64"/>
          <p:cNvSpPr/>
          <p:nvPr/>
        </p:nvSpPr>
        <p:spPr>
          <a:xfrm>
            <a:off x="9822096" y="5987882"/>
            <a:ext cx="613154" cy="307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6" name="直接箭头连接符 44"/>
          <p:cNvCxnSpPr/>
          <p:nvPr/>
        </p:nvCxnSpPr>
        <p:spPr>
          <a:xfrm flipV="1">
            <a:off x="805288" y="2927348"/>
            <a:ext cx="3937" cy="15937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44"/>
          <p:cNvCxnSpPr/>
          <p:nvPr/>
        </p:nvCxnSpPr>
        <p:spPr>
          <a:xfrm flipV="1">
            <a:off x="824366" y="786853"/>
            <a:ext cx="3937" cy="15937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内容占位符 3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71" name="矩形 70"/>
          <p:cNvSpPr/>
          <p:nvPr/>
        </p:nvSpPr>
        <p:spPr>
          <a:xfrm>
            <a:off x="5919043" y="253291"/>
            <a:ext cx="1296989" cy="616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猜你喜欢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97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电商知识的推理引擎</a:t>
            </a:r>
            <a:endParaRPr kumimoji="1" lang="zh-CN" alt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62033-42AB-40B5-815B-95A960AA49EA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046508" y="4748327"/>
            <a:ext cx="1233663" cy="828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图数据库系统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22908" y="4748327"/>
            <a:ext cx="1233663" cy="828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规则库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系统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9308" y="4748327"/>
            <a:ext cx="1233663" cy="828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深度学习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平台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75708" y="4748327"/>
            <a:ext cx="1233663" cy="828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决策树、行为树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52108" y="4748327"/>
            <a:ext cx="1233663" cy="828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PGM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PSL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MLN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52108" y="3425114"/>
            <a:ext cx="1233663" cy="828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概率推理引擎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075708" y="3425114"/>
            <a:ext cx="1233663" cy="828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树形模型推理引擎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52111" y="3425114"/>
            <a:ext cx="1328056" cy="828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分布式推理引擎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22908" y="3425114"/>
            <a:ext cx="1233663" cy="828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规则推理引擎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46508" y="3425114"/>
            <a:ext cx="1233663" cy="828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图谱推理引擎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81795" y="1972874"/>
            <a:ext cx="1868688" cy="5502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协同、集成推理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>
            <a:stCxn id="4" idx="0"/>
            <a:endCxn id="13" idx="2"/>
          </p:cNvCxnSpPr>
          <p:nvPr/>
        </p:nvCxnSpPr>
        <p:spPr>
          <a:xfrm flipV="1">
            <a:off x="2663340" y="4253934"/>
            <a:ext cx="0" cy="494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5" idx="0"/>
            <a:endCxn id="12" idx="2"/>
          </p:cNvCxnSpPr>
          <p:nvPr/>
        </p:nvCxnSpPr>
        <p:spPr>
          <a:xfrm flipV="1">
            <a:off x="4339740" y="4253934"/>
            <a:ext cx="0" cy="494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6" idx="0"/>
            <a:endCxn id="11" idx="2"/>
          </p:cNvCxnSpPr>
          <p:nvPr/>
        </p:nvCxnSpPr>
        <p:spPr>
          <a:xfrm flipH="1" flipV="1">
            <a:off x="6016139" y="4253934"/>
            <a:ext cx="1" cy="494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7" idx="0"/>
            <a:endCxn id="10" idx="2"/>
          </p:cNvCxnSpPr>
          <p:nvPr/>
        </p:nvCxnSpPr>
        <p:spPr>
          <a:xfrm flipV="1">
            <a:off x="7692540" y="4253934"/>
            <a:ext cx="0" cy="494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8" idx="0"/>
            <a:endCxn id="9" idx="2"/>
          </p:cNvCxnSpPr>
          <p:nvPr/>
        </p:nvCxnSpPr>
        <p:spPr>
          <a:xfrm flipV="1">
            <a:off x="9368940" y="4253934"/>
            <a:ext cx="0" cy="4943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3" idx="0"/>
            <a:endCxn id="14" idx="2"/>
          </p:cNvCxnSpPr>
          <p:nvPr/>
        </p:nvCxnSpPr>
        <p:spPr>
          <a:xfrm flipV="1">
            <a:off x="2663340" y="2523106"/>
            <a:ext cx="3352799" cy="902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2" idx="0"/>
            <a:endCxn id="14" idx="2"/>
          </p:cNvCxnSpPr>
          <p:nvPr/>
        </p:nvCxnSpPr>
        <p:spPr>
          <a:xfrm flipV="1">
            <a:off x="4339740" y="2523106"/>
            <a:ext cx="1676399" cy="902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11" idx="0"/>
            <a:endCxn id="14" idx="2"/>
          </p:cNvCxnSpPr>
          <p:nvPr/>
        </p:nvCxnSpPr>
        <p:spPr>
          <a:xfrm flipV="1">
            <a:off x="6016139" y="2523106"/>
            <a:ext cx="0" cy="902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0" idx="0"/>
            <a:endCxn id="14" idx="2"/>
          </p:cNvCxnSpPr>
          <p:nvPr/>
        </p:nvCxnSpPr>
        <p:spPr>
          <a:xfrm flipH="1" flipV="1">
            <a:off x="6016139" y="2523106"/>
            <a:ext cx="1676401" cy="902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9" idx="0"/>
          </p:cNvCxnSpPr>
          <p:nvPr/>
        </p:nvCxnSpPr>
        <p:spPr>
          <a:xfrm flipH="1" flipV="1">
            <a:off x="6164885" y="2572690"/>
            <a:ext cx="3204055" cy="8524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29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779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1:</a:t>
            </a:r>
            <a:r>
              <a:rPr lang="zh-CN" altLang="en-US" dirty="0" smtClean="0"/>
              <a:t> </a:t>
            </a:r>
            <a:r>
              <a:rPr lang="zh-CN" altLang="en-US" dirty="0" smtClean="0"/>
              <a:t>虚拟</a:t>
            </a:r>
            <a:r>
              <a:rPr lang="zh-CN" altLang="en-US" dirty="0" smtClean="0"/>
              <a:t>类目挖掘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10347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dirty="0" smtClean="0"/>
              <a:t>Problem</a:t>
            </a:r>
          </a:p>
          <a:p>
            <a:pPr lvl="1"/>
            <a:r>
              <a:rPr lang="zh-CN" altLang="en-US" dirty="0" smtClean="0"/>
              <a:t>根据已有的</a:t>
            </a:r>
            <a:r>
              <a:rPr lang="en-US" altLang="zh-CN" dirty="0" err="1" smtClean="0"/>
              <a:t>cpv</a:t>
            </a:r>
            <a:r>
              <a:rPr lang="zh-CN" altLang="en-US" dirty="0" smtClean="0"/>
              <a:t>数据，</a:t>
            </a:r>
            <a:r>
              <a:rPr lang="zh-CN" altLang="en-US" dirty="0" smtClean="0"/>
              <a:t>挖掘</a:t>
            </a:r>
            <a:r>
              <a:rPr lang="zh-CN" altLang="en-US" dirty="0" smtClean="0"/>
              <a:t>高</a:t>
            </a:r>
            <a:r>
              <a:rPr lang="zh-CN" altLang="en-US" dirty="0" smtClean="0"/>
              <a:t>质量的虚拟类目</a:t>
            </a:r>
            <a:r>
              <a:rPr lang="zh-CN" altLang="en-US" dirty="0" smtClean="0"/>
              <a:t>词</a:t>
            </a:r>
          </a:p>
          <a:p>
            <a:pPr lvl="2"/>
            <a:r>
              <a:rPr lang="en-US" altLang="zh-CN" dirty="0" err="1" smtClean="0"/>
              <a:t>Eg</a:t>
            </a:r>
            <a:r>
              <a:rPr lang="zh-CN" altLang="en-US" dirty="0" smtClean="0"/>
              <a:t>： 游戏本、居家小玩意</a:t>
            </a:r>
            <a:endParaRPr lang="en-US" altLang="zh-CN" dirty="0" smtClean="0"/>
          </a:p>
          <a:p>
            <a:pPr lvl="1"/>
            <a:r>
              <a:rPr lang="zh-CN" altLang="en-US" dirty="0"/>
              <a:t>虚拟类</a:t>
            </a:r>
            <a:r>
              <a:rPr lang="zh-CN" altLang="en-US" dirty="0" smtClean="0"/>
              <a:t>目定义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希望能找到发散性较高的，或者</a:t>
            </a:r>
            <a:r>
              <a:rPr lang="zh-CN" altLang="en-US" dirty="0"/>
              <a:t>属性</a:t>
            </a:r>
            <a:r>
              <a:rPr lang="zh-CN" altLang="en-US" dirty="0" smtClean="0"/>
              <a:t>值存在有效聚合的虚拟类目</a:t>
            </a:r>
            <a:endParaRPr lang="en-US" altLang="zh-CN" dirty="0" smtClean="0"/>
          </a:p>
          <a:p>
            <a:r>
              <a:rPr lang="en-US" altLang="zh-CN" dirty="0" smtClean="0"/>
              <a:t>Basic method</a:t>
            </a:r>
          </a:p>
          <a:p>
            <a:pPr lvl="1"/>
            <a:r>
              <a:rPr lang="zh-CN" altLang="en-US" dirty="0" smtClean="0"/>
              <a:t>生成</a:t>
            </a:r>
            <a:r>
              <a:rPr lang="en-US" altLang="zh-CN" dirty="0" smtClean="0"/>
              <a:t>+</a:t>
            </a:r>
            <a:r>
              <a:rPr lang="zh-CN" altLang="en-US" dirty="0" smtClean="0"/>
              <a:t>验证</a:t>
            </a:r>
            <a:endParaRPr lang="en-US" altLang="zh-CN" dirty="0" smtClean="0"/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 smtClean="0"/>
              <a:t>先根据</a:t>
            </a:r>
            <a:r>
              <a:rPr lang="en-US" altLang="zh-CN" dirty="0" err="1" smtClean="0"/>
              <a:t>cpv</a:t>
            </a:r>
            <a:r>
              <a:rPr lang="zh-CN" altLang="en-US" dirty="0" smtClean="0"/>
              <a:t>数据，使用</a:t>
            </a:r>
            <a:r>
              <a:rPr lang="en-US" altLang="zh-CN" dirty="0" err="1" smtClean="0"/>
              <a:t>vname+category</a:t>
            </a:r>
            <a:r>
              <a:rPr lang="zh-CN" altLang="en-US" dirty="0" smtClean="0"/>
              <a:t>生成候选</a:t>
            </a:r>
            <a:r>
              <a:rPr lang="zh-CN" altLang="en-US" dirty="0"/>
              <a:t>虚拟类目词</a:t>
            </a:r>
            <a:endParaRPr lang="en-US" altLang="zh-CN" dirty="0" smtClean="0"/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 smtClean="0"/>
              <a:t>使用</a:t>
            </a:r>
            <a:r>
              <a:rPr lang="en-US" altLang="zh-CN" dirty="0" smtClean="0"/>
              <a:t>query log</a:t>
            </a:r>
            <a:r>
              <a:rPr lang="zh-CN" altLang="en-US" dirty="0" smtClean="0"/>
              <a:t>等数据验证该候选</a:t>
            </a:r>
            <a:r>
              <a:rPr lang="zh-CN" altLang="en-US" dirty="0"/>
              <a:t>虚拟类目词</a:t>
            </a:r>
            <a:r>
              <a:rPr lang="zh-CN" altLang="en-US" dirty="0" smtClean="0"/>
              <a:t>是否有效。选择点击次数大于</a:t>
            </a:r>
            <a:r>
              <a:rPr lang="en-US" altLang="zh-CN" dirty="0" smtClean="0"/>
              <a:t>100</a:t>
            </a:r>
            <a:r>
              <a:rPr lang="zh-CN" altLang="en-US" dirty="0" smtClean="0"/>
              <a:t>的虚拟类目</a:t>
            </a:r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005898"/>
              </p:ext>
            </p:extLst>
          </p:nvPr>
        </p:nvGraphicFramePr>
        <p:xfrm>
          <a:off x="653472" y="4170909"/>
          <a:ext cx="10520219" cy="2178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0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20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6361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85021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虚拟类目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Top</a:t>
                      </a:r>
                      <a:r>
                        <a:rPr lang="zh-CN" altLang="en-US" sz="1400" dirty="0" smtClean="0"/>
                        <a:t>基础类目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/>
                        <a:t>topK</a:t>
                      </a:r>
                      <a:r>
                        <a:rPr lang="zh-CN" altLang="en-US" sz="1400" dirty="0" smtClean="0"/>
                        <a:t>的属性值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9351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元旦儿童舞蹈服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儿童演出服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衣服加头饰耳暖</a:t>
                      </a:r>
                      <a:r>
                        <a:rPr lang="en-US" altLang="zh-CN" sz="1400" dirty="0" smtClean="0"/>
                        <a:t>:755.53;0009:755.53;</a:t>
                      </a:r>
                      <a:r>
                        <a:rPr lang="zh-CN" altLang="en-US" sz="1400" dirty="0" smtClean="0"/>
                        <a:t>单个衣服</a:t>
                      </a:r>
                      <a:r>
                        <a:rPr lang="en-US" altLang="zh-CN" sz="1400" dirty="0" smtClean="0"/>
                        <a:t>:755.53;</a:t>
                      </a:r>
                      <a:r>
                        <a:rPr lang="zh-CN" altLang="en-US" sz="1400" dirty="0" smtClean="0"/>
                        <a:t>悦曼诺</a:t>
                      </a:r>
                      <a:r>
                        <a:rPr lang="en-US" altLang="zh-CN" sz="1400" dirty="0" smtClean="0"/>
                        <a:t>:724.38;</a:t>
                      </a:r>
                      <a:r>
                        <a:rPr lang="zh-CN" altLang="en-US" sz="1400" dirty="0" smtClean="0"/>
                        <a:t>耳暖</a:t>
                      </a:r>
                      <a:r>
                        <a:rPr lang="en-US" altLang="zh-CN" sz="1400" dirty="0" smtClean="0"/>
                        <a:t>:225.88;</a:t>
                      </a:r>
                      <a:r>
                        <a:rPr lang="zh-CN" altLang="en-US" sz="1400" dirty="0" smtClean="0"/>
                        <a:t>怡莱依</a:t>
                      </a:r>
                      <a:r>
                        <a:rPr lang="en-US" altLang="zh-CN" sz="1400" dirty="0" smtClean="0"/>
                        <a:t>:155.78;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9351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小学语文知识大全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小学教辅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9787563028450:1597.58;</a:t>
                      </a:r>
                      <a:r>
                        <a:rPr lang="zh-CN" altLang="en-US" sz="1400" dirty="0" smtClean="0"/>
                        <a:t>小学语文知识大全</a:t>
                      </a:r>
                      <a:r>
                        <a:rPr lang="en-US" altLang="zh-CN" sz="1400" dirty="0" smtClean="0"/>
                        <a:t>:1277.14;</a:t>
                      </a:r>
                      <a:r>
                        <a:rPr lang="zh-CN" altLang="en-US" sz="1400" dirty="0" smtClean="0"/>
                        <a:t>第四次修订</a:t>
                      </a:r>
                      <a:r>
                        <a:rPr lang="en-US" altLang="zh-CN" sz="1400" dirty="0" smtClean="0"/>
                        <a:t>:873.77;</a:t>
                      </a:r>
                      <a:r>
                        <a:rPr lang="zh-CN" altLang="en-US" sz="1400" dirty="0" smtClean="0"/>
                        <a:t>小学语文知识大全第二次修订</a:t>
                      </a:r>
                      <a:r>
                        <a:rPr lang="en-US" altLang="zh-CN" sz="1400" dirty="0" smtClean="0"/>
                        <a:t>:737.51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9351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居家小玩意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其他礼品</a:t>
                      </a:r>
                      <a:r>
                        <a:rPr lang="en-US" altLang="zh-CN" sz="1400" dirty="0" smtClean="0"/>
                        <a:t>/</a:t>
                      </a:r>
                      <a:r>
                        <a:rPr lang="zh-CN" altLang="en-US" sz="1400" dirty="0" smtClean="0"/>
                        <a:t>节庆用品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包邮</a:t>
                      </a:r>
                      <a:r>
                        <a:rPr lang="en-US" altLang="zh-CN" sz="1400" dirty="0" smtClean="0"/>
                        <a:t>:158.21;</a:t>
                      </a:r>
                      <a:r>
                        <a:rPr lang="zh-CN" altLang="en-US" sz="1400" dirty="0" smtClean="0"/>
                        <a:t>力彩</a:t>
                      </a:r>
                      <a:r>
                        <a:rPr lang="en-US" altLang="zh-CN" sz="1400" dirty="0" smtClean="0"/>
                        <a:t>:94.93;</a:t>
                      </a:r>
                      <a:r>
                        <a:rPr lang="zh-CN" altLang="en-US" sz="1400" dirty="0" smtClean="0"/>
                        <a:t>小凡家居</a:t>
                      </a:r>
                      <a:r>
                        <a:rPr lang="en-US" altLang="zh-CN" sz="1400" dirty="0" smtClean="0"/>
                        <a:t>:75.51;</a:t>
                      </a:r>
                      <a:r>
                        <a:rPr lang="zh-CN" altLang="en-US" sz="1400" dirty="0" smtClean="0"/>
                        <a:t>佳佳友</a:t>
                      </a:r>
                      <a:r>
                        <a:rPr lang="en-US" altLang="zh-CN" sz="1400" dirty="0" smtClean="0"/>
                        <a:t>:63.28;</a:t>
                      </a:r>
                      <a:r>
                        <a:rPr lang="zh-CN" altLang="en-US" sz="1400" dirty="0" smtClean="0"/>
                        <a:t>圆形</a:t>
                      </a:r>
                      <a:r>
                        <a:rPr lang="en-US" altLang="zh-CN" sz="1400" dirty="0" smtClean="0"/>
                        <a:t>:63.28;</a:t>
                      </a:r>
                      <a:r>
                        <a:rPr lang="zh-CN" altLang="en-US" sz="1400" dirty="0" smtClean="0"/>
                        <a:t>蓝调家居</a:t>
                      </a:r>
                      <a:r>
                        <a:rPr lang="en-US" altLang="zh-CN" sz="1400" dirty="0" smtClean="0"/>
                        <a:t>:59.38;</a:t>
                      </a:r>
                      <a:r>
                        <a:rPr lang="zh-CN" altLang="en-US" sz="1400" dirty="0" smtClean="0"/>
                        <a:t>色</a:t>
                      </a:r>
                      <a:r>
                        <a:rPr lang="en-US" altLang="zh-CN" sz="1400" dirty="0" smtClean="0"/>
                        <a:t>:51.96;</a:t>
                      </a:r>
                      <a:r>
                        <a:rPr lang="zh-CN" altLang="en-US" sz="1400" dirty="0" smtClean="0"/>
                        <a:t>乐淘淘</a:t>
                      </a:r>
                      <a:r>
                        <a:rPr lang="en-US" altLang="zh-CN" sz="1400" dirty="0" smtClean="0"/>
                        <a:t>:47.46;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9351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欧美风床上用品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床品套件</a:t>
                      </a:r>
                      <a:r>
                        <a:rPr lang="en-US" altLang="zh-CN" sz="1400" dirty="0" smtClean="0"/>
                        <a:t>/</a:t>
                      </a:r>
                      <a:r>
                        <a:rPr lang="zh-CN" altLang="en-US" sz="1400" dirty="0" smtClean="0"/>
                        <a:t>四件套</a:t>
                      </a:r>
                      <a:r>
                        <a:rPr lang="en-US" altLang="zh-CN" sz="1400" dirty="0" smtClean="0"/>
                        <a:t>/</a:t>
                      </a:r>
                      <a:r>
                        <a:rPr lang="zh-CN" altLang="en-US" sz="1400" dirty="0" smtClean="0"/>
                        <a:t>多件套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1.8m</a:t>
                      </a:r>
                      <a:r>
                        <a:rPr lang="zh-CN" altLang="en-US" sz="1400" dirty="0" smtClean="0"/>
                        <a:t>床</a:t>
                      </a:r>
                      <a:r>
                        <a:rPr lang="en-US" altLang="zh-CN" sz="1400" dirty="0" smtClean="0"/>
                        <a:t>【</a:t>
                      </a:r>
                      <a:r>
                        <a:rPr lang="zh-CN" altLang="en-US" sz="1400" dirty="0" smtClean="0"/>
                        <a:t>床笠款：被套</a:t>
                      </a:r>
                      <a:r>
                        <a:rPr lang="en-US" altLang="zh-CN" sz="1400" dirty="0" smtClean="0"/>
                        <a:t>200*230】:110.09;1.5m</a:t>
                      </a:r>
                      <a:r>
                        <a:rPr lang="zh-CN" altLang="en-US" sz="1400" dirty="0" smtClean="0"/>
                        <a:t>床</a:t>
                      </a:r>
                      <a:r>
                        <a:rPr lang="en-US" altLang="zh-CN" sz="1400" dirty="0" smtClean="0"/>
                        <a:t>【</a:t>
                      </a:r>
                      <a:r>
                        <a:rPr lang="zh-CN" altLang="en-US" sz="1400" dirty="0" smtClean="0"/>
                        <a:t>床笠款：被套</a:t>
                      </a:r>
                      <a:r>
                        <a:rPr lang="en-US" altLang="zh-CN" sz="1400" dirty="0" smtClean="0"/>
                        <a:t>200*230】:110.09;</a:t>
                      </a:r>
                      <a:r>
                        <a:rPr lang="zh-CN" altLang="en-US" sz="1400" dirty="0" smtClean="0"/>
                        <a:t>深蓝灰</a:t>
                      </a:r>
                      <a:r>
                        <a:rPr lang="en-US" altLang="zh-CN" sz="1400" dirty="0" smtClean="0"/>
                        <a:t>:110.09;</a:t>
                      </a:r>
                      <a:r>
                        <a:rPr lang="zh-CN" altLang="en-US" sz="1400" dirty="0" smtClean="0"/>
                        <a:t>裸紫</a:t>
                      </a:r>
                      <a:r>
                        <a:rPr lang="en-US" altLang="zh-CN" sz="1400" dirty="0" smtClean="0"/>
                        <a:t>:110.09;</a:t>
                      </a:r>
                      <a:r>
                        <a:rPr lang="zh-CN" altLang="en-US" sz="1400" dirty="0" smtClean="0"/>
                        <a:t>海蓝</a:t>
                      </a:r>
                      <a:r>
                        <a:rPr lang="en-US" altLang="zh-CN" sz="1400" dirty="0" smtClean="0"/>
                        <a:t>:110.09;</a:t>
                      </a:r>
                      <a:r>
                        <a:rPr lang="zh-CN" altLang="en-US" sz="1400" dirty="0" smtClean="0"/>
                        <a:t>里昂灰</a:t>
                      </a:r>
                      <a:r>
                        <a:rPr lang="en-US" altLang="zh-CN" sz="1400" dirty="0" smtClean="0"/>
                        <a:t>:110.09;</a:t>
                      </a:r>
                      <a:r>
                        <a:rPr lang="zh-CN" altLang="en-US" sz="1400" dirty="0" smtClean="0"/>
                        <a:t>湖绿</a:t>
                      </a:r>
                      <a:r>
                        <a:rPr lang="en-US" altLang="zh-CN" sz="1400" dirty="0" smtClean="0"/>
                        <a:t>:110.09;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40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2:</a:t>
            </a:r>
            <a:r>
              <a:rPr lang="zh-CN" altLang="en-US" dirty="0" smtClean="0"/>
              <a:t>虚拟类目特征挖掘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86989"/>
            <a:ext cx="10515600" cy="226106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zh-CN" altLang="en-US" dirty="0" smtClean="0"/>
              <a:t>问题</a:t>
            </a:r>
            <a:r>
              <a:rPr lang="zh-CN" altLang="en-US" dirty="0" smtClean="0"/>
              <a:t>定义</a:t>
            </a:r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给定</a:t>
            </a:r>
            <a:r>
              <a:rPr lang="zh-CN" altLang="en-US" dirty="0" smtClean="0"/>
              <a:t>一个虚拟类目（如游戏本），挖掘出</a:t>
            </a:r>
            <a:r>
              <a:rPr lang="zh-CN" altLang="en-US" dirty="0" smtClean="0"/>
              <a:t>其</a:t>
            </a:r>
            <a:r>
              <a:rPr lang="zh-CN" altLang="en-US" dirty="0" smtClean="0"/>
              <a:t>定义性</a:t>
            </a:r>
            <a:r>
              <a:rPr lang="zh-CN" altLang="en-US" dirty="0" smtClean="0"/>
              <a:t>特</a:t>
            </a:r>
            <a:r>
              <a:rPr lang="zh-CN" altLang="en-US" dirty="0" smtClean="0"/>
              <a:t>特征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输入：虚拟类目，用户搜索点击表，商品量表。</a:t>
            </a:r>
            <a:endParaRPr lang="en-US" altLang="zh-CN" dirty="0" smtClean="0"/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输出：虚拟类目的关键</a:t>
            </a:r>
            <a:r>
              <a:rPr lang="zh-CN" altLang="en-US" dirty="0"/>
              <a:t>属性游戏本</a:t>
            </a:r>
            <a:endParaRPr lang="zh-CN" altLang="en-US" dirty="0" smtClean="0"/>
          </a:p>
          <a:p>
            <a:pPr>
              <a:lnSpc>
                <a:spcPct val="110000"/>
              </a:lnSpc>
            </a:pPr>
            <a:r>
              <a:rPr lang="zh-CN" altLang="en-US" dirty="0" smtClean="0"/>
              <a:t>基本思路</a:t>
            </a:r>
          </a:p>
          <a:p>
            <a:pPr lvl="1">
              <a:lnSpc>
                <a:spcPct val="110000"/>
              </a:lnSpc>
            </a:pPr>
            <a:r>
              <a:rPr lang="zh-CN" altLang="en-US" dirty="0" smtClean="0"/>
              <a:t>挖掘在虚拟类目中相对于基本泪目频繁的特征子集</a:t>
            </a:r>
          </a:p>
          <a:p>
            <a:pPr lvl="1">
              <a:lnSpc>
                <a:spcPct val="110000"/>
              </a:lnSpc>
            </a:pPr>
            <a:endParaRPr lang="zh-CN" altLang="en-US" dirty="0"/>
          </a:p>
          <a:p>
            <a:pPr lvl="1">
              <a:lnSpc>
                <a:spcPct val="110000"/>
              </a:lnSpc>
            </a:pPr>
            <a:endParaRPr lang="zh-CN" altLang="en-US" dirty="0" smtClean="0"/>
          </a:p>
          <a:p>
            <a:pPr marL="914400" lvl="2" indent="0">
              <a:buNone/>
            </a:pP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178" y="4169668"/>
            <a:ext cx="3152789" cy="20808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959" y="4148051"/>
            <a:ext cx="3160695" cy="210245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80410" y="626214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游戏本</a:t>
            </a:r>
          </a:p>
        </p:txBody>
      </p:sp>
      <p:sp>
        <p:nvSpPr>
          <p:cNvPr id="7" name="矩形 6"/>
          <p:cNvSpPr/>
          <p:nvPr/>
        </p:nvSpPr>
        <p:spPr>
          <a:xfrm>
            <a:off x="6193446" y="631866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吃鸡本</a:t>
            </a:r>
          </a:p>
        </p:txBody>
      </p:sp>
    </p:spTree>
    <p:extLst>
      <p:ext uri="{BB962C8B-B14F-4D97-AF65-F5344CB8AC3E}">
        <p14:creationId xmlns:p14="http://schemas.microsoft.com/office/powerpoint/2010/main" val="162195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6F06B48-2AB3-664B-A261-1DA7F608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</a:t>
            </a:r>
            <a:r>
              <a:rPr kumimoji="1" lang="en-US" altLang="zh-CN" dirty="0" smtClean="0"/>
              <a:t>3:</a:t>
            </a:r>
            <a:r>
              <a:rPr kumimoji="1" lang="zh-CN" altLang="en-US" dirty="0" smtClean="0"/>
              <a:t> 面向场景的关联品类挖掘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B0803A5-D354-9745-827A-FC52B4D1E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06710" cy="1611132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 smtClean="0"/>
              <a:t>问题定义</a:t>
            </a:r>
          </a:p>
          <a:p>
            <a:pPr lvl="1"/>
            <a:r>
              <a:rPr kumimoji="1" lang="zh-CN" altLang="en-US" dirty="0" smtClean="0"/>
              <a:t>给定场景词，挖掘与场景相关的关联品类，解释并标注关联品类之间及其与场景之间的语义关联</a:t>
            </a:r>
          </a:p>
          <a:p>
            <a:pPr lvl="1"/>
            <a:endParaRPr kumimoji="1" lang="zh-CN" altLang="en-US" dirty="0" smtClean="0"/>
          </a:p>
          <a:p>
            <a:r>
              <a:rPr kumimoji="1" lang="zh-CN" altLang="en-US" dirty="0" smtClean="0"/>
              <a:t>基本思路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1B76003-D4F5-7E4B-8EB0-9F4C7BC07AD6}"/>
              </a:ext>
            </a:extLst>
          </p:cNvPr>
          <p:cNvSpPr txBox="1"/>
          <p:nvPr/>
        </p:nvSpPr>
        <p:spPr>
          <a:xfrm>
            <a:off x="8692784" y="1825625"/>
            <a:ext cx="2661016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例：</a:t>
            </a:r>
            <a:endParaRPr kumimoji="1" lang="en-US" altLang="zh-CN" dirty="0"/>
          </a:p>
          <a:p>
            <a:r>
              <a:rPr kumimoji="1" lang="zh-CN" altLang="en-US" dirty="0"/>
              <a:t>输入场景：“海边度假”</a:t>
            </a:r>
            <a:endParaRPr kumimoji="1" lang="en-US" altLang="zh-CN" dirty="0"/>
          </a:p>
          <a:p>
            <a:r>
              <a:rPr kumimoji="1" lang="zh-CN" altLang="en-US" dirty="0"/>
              <a:t>输出：</a:t>
            </a:r>
            <a:r>
              <a:rPr kumimoji="1" lang="zh-CN" altLang="en-US" dirty="0">
                <a:solidFill>
                  <a:srgbClr val="FF0000"/>
                </a:solidFill>
              </a:rPr>
              <a:t>超强防紫外线</a:t>
            </a:r>
            <a:r>
              <a:rPr kumimoji="1" lang="zh-CN" altLang="en-US" dirty="0"/>
              <a:t>防晒</a:t>
            </a:r>
            <a:r>
              <a:rPr kumimoji="1" lang="en-US" altLang="zh-CN" dirty="0">
                <a:solidFill>
                  <a:srgbClr val="0070C0"/>
                </a:solidFill>
              </a:rPr>
              <a:t>+</a:t>
            </a:r>
            <a:r>
              <a:rPr kumimoji="1" lang="zh-CN" altLang="en-US" dirty="0">
                <a:solidFill>
                  <a:srgbClr val="FF0000"/>
                </a:solidFill>
              </a:rPr>
              <a:t>比基尼</a:t>
            </a:r>
            <a:r>
              <a:rPr kumimoji="1" lang="zh-CN" altLang="en-US" dirty="0"/>
              <a:t>泳衣</a:t>
            </a:r>
            <a:r>
              <a:rPr kumimoji="1" lang="en-US" altLang="zh-CN" dirty="0">
                <a:solidFill>
                  <a:srgbClr val="0070C0"/>
                </a:solidFill>
              </a:rPr>
              <a:t>+</a:t>
            </a:r>
            <a:r>
              <a:rPr kumimoji="1" lang="zh-CN" altLang="en-US" dirty="0"/>
              <a:t>人字拖</a:t>
            </a:r>
            <a:r>
              <a:rPr kumimoji="1" lang="en-US" altLang="zh-CN" dirty="0">
                <a:solidFill>
                  <a:srgbClr val="0070C0"/>
                </a:solidFill>
              </a:rPr>
              <a:t>+</a:t>
            </a:r>
            <a:r>
              <a:rPr kumimoji="1" lang="zh-CN" altLang="en-US" dirty="0"/>
              <a:t>草帽</a:t>
            </a:r>
            <a:r>
              <a:rPr kumimoji="1" lang="en-US" altLang="zh-CN" dirty="0">
                <a:solidFill>
                  <a:srgbClr val="0070C0"/>
                </a:solidFill>
              </a:rPr>
              <a:t>/</a:t>
            </a:r>
            <a:r>
              <a:rPr kumimoji="1" lang="zh-CN" altLang="en-US" dirty="0">
                <a:solidFill>
                  <a:srgbClr val="0070C0"/>
                </a:solidFill>
              </a:rPr>
              <a:t>遮阳帽</a:t>
            </a:r>
            <a:r>
              <a:rPr kumimoji="1" lang="en-US" altLang="zh-CN" dirty="0">
                <a:solidFill>
                  <a:srgbClr val="0070C0"/>
                </a:solidFill>
              </a:rPr>
              <a:t>+</a:t>
            </a:r>
            <a:r>
              <a:rPr kumimoji="1" lang="zh-CN" altLang="en-US" dirty="0">
                <a:solidFill>
                  <a:schemeClr val="tx1"/>
                </a:solidFill>
              </a:rPr>
              <a:t>太阳镜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103" y="3436757"/>
            <a:ext cx="5975788" cy="281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6F06B48-2AB3-664B-A261-1DA7F608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</a:t>
            </a:r>
            <a:r>
              <a:rPr kumimoji="1" lang="en-US" altLang="zh-CN" dirty="0" smtClean="0"/>
              <a:t>4:</a:t>
            </a:r>
            <a:r>
              <a:rPr kumimoji="1" lang="zh-CN" altLang="en-US" dirty="0" smtClean="0"/>
              <a:t> 基于场景的可解释推荐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B0803A5-D354-9745-827A-FC52B4D1E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490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 smtClean="0"/>
              <a:t>问题定义</a:t>
            </a:r>
          </a:p>
          <a:p>
            <a:pPr lvl="2"/>
            <a:r>
              <a:rPr kumimoji="1" lang="zh-CN" altLang="en-US" dirty="0" smtClean="0"/>
              <a:t>给定</a:t>
            </a:r>
            <a:r>
              <a:rPr kumimoji="1" lang="zh-CN" altLang="en-US" dirty="0"/>
              <a:t>“场景”，已购买商品和被推荐的</a:t>
            </a:r>
            <a:r>
              <a:rPr kumimoji="1" lang="zh-CN" altLang="en-US" dirty="0" smtClean="0"/>
              <a:t>商品</a:t>
            </a:r>
            <a:endParaRPr kumimoji="1" lang="zh-CN" altLang="en-US" dirty="0"/>
          </a:p>
          <a:p>
            <a:pPr marL="914400" lvl="2" indent="0">
              <a:buNone/>
            </a:pPr>
            <a:r>
              <a:rPr kumimoji="1" lang="zh-CN" altLang="en-US" dirty="0"/>
              <a:t>，</a:t>
            </a:r>
            <a:r>
              <a:rPr kumimoji="1" lang="zh-CN" altLang="en-US" dirty="0" smtClean="0"/>
              <a:t>生成</a:t>
            </a:r>
            <a:r>
              <a:rPr kumimoji="1" lang="zh-CN" altLang="en-US" dirty="0"/>
              <a:t>自然语言形式的推荐</a:t>
            </a:r>
            <a:r>
              <a:rPr kumimoji="1" lang="zh-CN" altLang="en-US" dirty="0" smtClean="0"/>
              <a:t>理由</a:t>
            </a:r>
            <a:r>
              <a:rPr kumimoji="1" lang="zh-CN" altLang="en-US" dirty="0" smtClean="0"/>
              <a:t>，</a:t>
            </a:r>
            <a:r>
              <a:rPr kumimoji="1" lang="zh-CN" altLang="en-US" dirty="0" smtClean="0"/>
              <a:t>使</a:t>
            </a:r>
            <a:r>
              <a:rPr kumimoji="1" lang="zh-CN" altLang="en-US" dirty="0"/>
              <a:t>推荐结果更有</a:t>
            </a:r>
            <a:r>
              <a:rPr kumimoji="1" lang="zh-CN" altLang="en-US" dirty="0" smtClean="0"/>
              <a:t>说</a:t>
            </a:r>
          </a:p>
          <a:p>
            <a:pPr marL="914400" lvl="2" indent="0">
              <a:buNone/>
            </a:pPr>
            <a:endParaRPr kumimoji="1" lang="zh-CN" altLang="en-US" dirty="0"/>
          </a:p>
          <a:p>
            <a:pPr marL="914400" lvl="2" indent="0">
              <a:buNone/>
            </a:pPr>
            <a:r>
              <a:rPr kumimoji="1" lang="zh-CN" altLang="en-US" dirty="0" smtClean="0"/>
              <a:t>基本思路：</a:t>
            </a:r>
            <a:endParaRPr kumimoji="1"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0A3FC174-AE3A-4841-A48B-4E48F672872D}"/>
              </a:ext>
            </a:extLst>
          </p:cNvPr>
          <p:cNvSpPr txBox="1"/>
          <p:nvPr/>
        </p:nvSpPr>
        <p:spPr>
          <a:xfrm>
            <a:off x="8692784" y="1825625"/>
            <a:ext cx="2661016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例：</a:t>
            </a:r>
            <a:endParaRPr kumimoji="1" lang="en-US" altLang="zh-CN" dirty="0"/>
          </a:p>
          <a:p>
            <a:r>
              <a:rPr kumimoji="1" lang="zh-CN" altLang="en-US" dirty="0"/>
              <a:t>输入：场景“海边度假”已购买“泳衣”推荐“太阳镜”</a:t>
            </a:r>
            <a:endParaRPr kumimoji="1" lang="en-US" altLang="zh-CN" dirty="0"/>
          </a:p>
          <a:p>
            <a:r>
              <a:rPr kumimoji="1" lang="zh-CN" altLang="en-US" dirty="0"/>
              <a:t>输出：</a:t>
            </a:r>
            <a:r>
              <a:rPr lang="zh-CN" altLang="en-US" dirty="0"/>
              <a:t>心机</a:t>
            </a:r>
            <a:r>
              <a:rPr lang="en-US" altLang="zh-CN" dirty="0"/>
              <a:t>girl</a:t>
            </a:r>
            <a:r>
              <a:rPr lang="zh-CN" altLang="en-US" dirty="0"/>
              <a:t>的海边度假，有了草帽和比基尼怎么能少了太阳镜呢？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938" y="3479719"/>
            <a:ext cx="6222124" cy="32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8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新零售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93734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 4"/>
          <p:cNvSpPr/>
          <p:nvPr/>
        </p:nvSpPr>
        <p:spPr>
          <a:xfrm>
            <a:off x="6666345" y="1375920"/>
            <a:ext cx="5493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/>
              <a:t>对于个体用户、商家以及商品</a:t>
            </a:r>
            <a:r>
              <a:rPr kumimoji="1" lang="zh-CN" altLang="en-US" dirty="0"/>
              <a:t>全面</a:t>
            </a:r>
            <a:r>
              <a:rPr kumimoji="1" lang="zh-CN" altLang="en-US" dirty="0" smtClean="0"/>
              <a:t>、深入洞察与刻画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77723" y="2917068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/>
              <a:t>对于消费场景、动机的精准感知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780615" y="4827548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/>
              <a:t>人机交互越加自然；会话引导、反馈理解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362855" y="2905258"/>
            <a:ext cx="31042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mtClean="0"/>
              <a:t>消费的过程带来</a:t>
            </a:r>
            <a:endParaRPr kumimoji="1" lang="zh-CN" altLang="en-US" dirty="0" smtClean="0"/>
          </a:p>
          <a:p>
            <a:r>
              <a:rPr kumimoji="1" lang="zh-CN" altLang="en-US" dirty="0" smtClean="0"/>
              <a:t>内容增值、知识增值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039910" y="4827548"/>
            <a:ext cx="31042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 smtClean="0"/>
              <a:t>搜索必达、推荐精</a:t>
            </a:r>
            <a:r>
              <a:rPr kumimoji="1" lang="zh-CN" altLang="en-US" smtClean="0"/>
              <a:t>准、</a:t>
            </a:r>
          </a:p>
          <a:p>
            <a:r>
              <a:rPr kumimoji="1" lang="zh-CN" altLang="en-US" dirty="0" smtClean="0"/>
              <a:t>结果可解释</a:t>
            </a:r>
          </a:p>
        </p:txBody>
      </p:sp>
    </p:spTree>
    <p:extLst>
      <p:ext uri="{BB962C8B-B14F-4D97-AF65-F5344CB8AC3E}">
        <p14:creationId xmlns:p14="http://schemas.microsoft.com/office/powerpoint/2010/main" val="191034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DC4D38D-F156-D748-A570-C79744178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</a:t>
            </a:r>
            <a:r>
              <a:rPr kumimoji="1" lang="en-US" altLang="zh-CN" dirty="0"/>
              <a:t>5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基于</a:t>
            </a:r>
            <a:r>
              <a:rPr kumimoji="1" lang="zh-CN" altLang="en-US" dirty="0" smtClean="0"/>
              <a:t>购物蓝的</a:t>
            </a:r>
            <a:r>
              <a:rPr kumimoji="1" lang="zh-CN" altLang="en-US" dirty="0" smtClean="0"/>
              <a:t>场景</a:t>
            </a:r>
            <a:r>
              <a:rPr kumimoji="1" lang="zh-CN" altLang="en-US" dirty="0"/>
              <a:t>挖掘和补充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6020542-CD5C-3E4C-B60D-79D54AEC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31069" cy="4351338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 smtClean="0"/>
              <a:t>问题定义</a:t>
            </a:r>
          </a:p>
          <a:p>
            <a:pPr lvl="1"/>
            <a:r>
              <a:rPr kumimoji="1" lang="zh-CN" altLang="en-US" dirty="0" smtClean="0"/>
              <a:t>从购物篮挖掘</a:t>
            </a:r>
            <a:r>
              <a:rPr kumimoji="1" lang="zh-CN" altLang="en-US" dirty="0" smtClean="0"/>
              <a:t>场景，</a:t>
            </a:r>
            <a:r>
              <a:rPr kumimoji="1" lang="zh-CN" altLang="en-US" dirty="0" smtClean="0"/>
              <a:t>建立场景与购物蓝中关联品类的语义关联</a:t>
            </a:r>
          </a:p>
          <a:p>
            <a:pPr lvl="1"/>
            <a:endParaRPr kumimoji="1" lang="zh-CN" altLang="en-US" dirty="0" smtClean="0"/>
          </a:p>
          <a:p>
            <a:r>
              <a:rPr kumimoji="1" lang="zh-CN" altLang="en-US" dirty="0" smtClean="0"/>
              <a:t>基本思路</a:t>
            </a:r>
          </a:p>
          <a:p>
            <a:pPr lvl="1"/>
            <a:r>
              <a:rPr kumimoji="1" lang="zh-CN" altLang="en-US" dirty="0" smtClean="0"/>
              <a:t>通过品类在购物蓝中的统计关联生成候选，利用语义关联，及用户分布特征进行沙宣</a:t>
            </a:r>
          </a:p>
          <a:p>
            <a:pPr lvl="1"/>
            <a:endParaRPr kumimoji="1" lang="zh-CN" altLang="en-US" dirty="0"/>
          </a:p>
          <a:p>
            <a:r>
              <a:rPr kumimoji="1" lang="zh-CN" altLang="en-US" dirty="0" smtClean="0"/>
              <a:t>初步</a:t>
            </a:r>
            <a:r>
              <a:rPr kumimoji="1" lang="zh-CN" altLang="en-US" dirty="0"/>
              <a:t>工作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挖掘出</a:t>
            </a:r>
            <a:r>
              <a:rPr kumimoji="1" lang="en-US" altLang="zh-CN" dirty="0"/>
              <a:t>19</a:t>
            </a:r>
            <a:r>
              <a:rPr kumimoji="1" lang="zh-CN" altLang="en-US" dirty="0"/>
              <a:t>万条关联规则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采用一些初步的统计过滤手段（如父类数目，</a:t>
            </a:r>
            <a:r>
              <a:rPr kumimoji="1" lang="en-US" altLang="zh-CN" dirty="0"/>
              <a:t>language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等），将大量假阳性数据过滤掉。</a:t>
            </a:r>
          </a:p>
        </p:txBody>
      </p:sp>
      <p:sp>
        <p:nvSpPr>
          <p:cNvPr id="6" name="矩形 5"/>
          <p:cNvSpPr/>
          <p:nvPr/>
        </p:nvSpPr>
        <p:spPr>
          <a:xfrm>
            <a:off x="6886557" y="2141833"/>
            <a:ext cx="5091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办公用品</a:t>
            </a:r>
            <a:r>
              <a:rPr lang="zh-CN" altLang="en-US" sz="1400" dirty="0" smtClean="0"/>
              <a:t>：中性</a:t>
            </a:r>
            <a:r>
              <a:rPr lang="zh-CN" altLang="en-US" sz="1400" dirty="0"/>
              <a:t>笔|||订书机|||别针/回形针|||胶带/胶纸/胶条</a:t>
            </a:r>
          </a:p>
        </p:txBody>
      </p:sp>
      <p:sp>
        <p:nvSpPr>
          <p:cNvPr id="7" name="矩形 6"/>
          <p:cNvSpPr/>
          <p:nvPr/>
        </p:nvSpPr>
        <p:spPr>
          <a:xfrm>
            <a:off x="6886557" y="2601981"/>
            <a:ext cx="38074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养猫必备</a:t>
            </a:r>
            <a:r>
              <a:rPr lang="zh-CN" altLang="en-US" sz="1400" dirty="0" smtClean="0"/>
              <a:t>：猫</a:t>
            </a:r>
            <a:r>
              <a:rPr lang="zh-CN" altLang="en-US" sz="1400" dirty="0"/>
              <a:t>砂|||逗猫棒|||猫主粮|||猫抓板</a:t>
            </a:r>
          </a:p>
        </p:txBody>
      </p:sp>
      <p:sp>
        <p:nvSpPr>
          <p:cNvPr id="8" name="矩形 7"/>
          <p:cNvSpPr/>
          <p:nvPr/>
        </p:nvSpPr>
        <p:spPr>
          <a:xfrm>
            <a:off x="6884275" y="3014513"/>
            <a:ext cx="38074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洗簌用品</a:t>
            </a:r>
            <a:r>
              <a:rPr lang="zh-CN" altLang="en-US" sz="1400" dirty="0" smtClean="0"/>
              <a:t>：衣物</a:t>
            </a:r>
            <a:r>
              <a:rPr lang="zh-CN" altLang="en-US" sz="1400" dirty="0"/>
              <a:t>用刷|||皂盒|||脸盆|||洗漱杯</a:t>
            </a:r>
          </a:p>
        </p:txBody>
      </p:sp>
      <p:sp>
        <p:nvSpPr>
          <p:cNvPr id="9" name="矩形 8"/>
          <p:cNvSpPr/>
          <p:nvPr/>
        </p:nvSpPr>
        <p:spPr>
          <a:xfrm>
            <a:off x="7769941" y="3497612"/>
            <a:ext cx="32656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200" dirty="0"/>
              <a:t>基于购物记录的消费场景知识</a:t>
            </a:r>
            <a:r>
              <a:rPr kumimoji="1" lang="zh-CN" altLang="en-US" sz="1200" dirty="0" smtClean="0"/>
              <a:t>挖掘</a:t>
            </a:r>
            <a:r>
              <a:rPr kumimoji="1" lang="en-US" altLang="zh-CN" sz="1200" dirty="0" smtClean="0"/>
              <a:t>-</a:t>
            </a:r>
            <a:r>
              <a:rPr kumimoji="1" lang="zh-CN" altLang="en-US" sz="1200" dirty="0" smtClean="0"/>
              <a:t>初步结果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5368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C3EC903-EC30-964E-81DF-D624E79A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</a:t>
            </a:r>
            <a:r>
              <a:rPr kumimoji="1" lang="en-US" altLang="zh-CN" dirty="0" smtClean="0"/>
              <a:t>6:</a:t>
            </a:r>
            <a:r>
              <a:rPr kumimoji="1" lang="zh-CN" altLang="en-US" dirty="0" smtClean="0"/>
              <a:t>用户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场景协同推荐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C7BAFE0-6815-BA4F-916F-13B1B8A6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618076" cy="1926568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 smtClean="0"/>
              <a:t>问题定义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如何实现</a:t>
            </a:r>
            <a:r>
              <a:rPr kumimoji="1" lang="zh-CN" altLang="en-US" dirty="0" smtClean="0"/>
              <a:t>面向</a:t>
            </a:r>
            <a:r>
              <a:rPr kumimoji="1" lang="zh-CN" altLang="en-US" dirty="0"/>
              <a:t>用户</a:t>
            </a:r>
            <a:r>
              <a:rPr kumimoji="1" lang="zh-CN" altLang="en-US" dirty="0" smtClean="0"/>
              <a:t>的</a:t>
            </a:r>
            <a:r>
              <a:rPr kumimoji="1" lang="zh-CN" altLang="en-US" dirty="0" smtClean="0"/>
              <a:t>精准</a:t>
            </a:r>
            <a:r>
              <a:rPr kumimoji="1" lang="zh-CN" altLang="en-US" dirty="0" smtClean="0"/>
              <a:t>场景</a:t>
            </a:r>
            <a:r>
              <a:rPr kumimoji="1" lang="zh-CN" altLang="en-US" dirty="0"/>
              <a:t>推荐、品类</a:t>
            </a:r>
            <a:r>
              <a:rPr kumimoji="1" lang="zh-CN" altLang="en-US" dirty="0" smtClean="0"/>
              <a:t>推荐</a:t>
            </a:r>
          </a:p>
          <a:p>
            <a:r>
              <a:rPr kumimoji="1" lang="zh-CN" altLang="en-US" dirty="0" smtClean="0"/>
              <a:t>基本思路</a:t>
            </a:r>
          </a:p>
          <a:p>
            <a:pPr lvl="1"/>
            <a:r>
              <a:rPr kumimoji="1" lang="zh-CN" altLang="en-US" dirty="0" smtClean="0"/>
              <a:t>利用</a:t>
            </a:r>
            <a:r>
              <a:rPr kumimoji="1" lang="zh-CN" altLang="en-US" dirty="0" smtClean="0"/>
              <a:t>外部知识（</a:t>
            </a:r>
            <a:r>
              <a:rPr kumimoji="1" lang="zh-CN" altLang="en-US" dirty="0"/>
              <a:t>商品的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、百科词条</a:t>
            </a:r>
            <a:r>
              <a:rPr kumimoji="1" lang="zh-CN" altLang="en-US" dirty="0" smtClean="0"/>
              <a:t>）增强用户、场景、品类描述，解决信息系数问题</a:t>
            </a:r>
          </a:p>
          <a:p>
            <a:pPr lvl="1"/>
            <a:r>
              <a:rPr kumimoji="1" lang="zh-CN" altLang="en-US" dirty="0" smtClean="0"/>
              <a:t>利用</a:t>
            </a:r>
            <a:r>
              <a:rPr kumimoji="1" lang="en-US" altLang="zh-CN" dirty="0" smtClean="0"/>
              <a:t>Deep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Tensor</a:t>
            </a:r>
            <a:r>
              <a:rPr kumimoji="1" lang="en-US" altLang="zh-CN" dirty="0"/>
              <a:t>(</a:t>
            </a:r>
            <a:r>
              <a:rPr kumimoji="1" lang="en-US" altLang="zh-CN" dirty="0" smtClean="0"/>
              <a:t>tensor</a:t>
            </a:r>
            <a:r>
              <a:rPr kumimoji="1" lang="zh-CN" altLang="en-US" dirty="0" smtClean="0"/>
              <a:t>分解与深度推荐相融合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的模型实现协同推荐</a:t>
            </a:r>
            <a:endParaRPr kumimoji="1"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889438" y="5890320"/>
            <a:ext cx="10515600" cy="2243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zh-CN" altLang="en-US" sz="1200" dirty="0" smtClean="0"/>
              <a:t>初步实验结果：</a:t>
            </a:r>
            <a:r>
              <a:rPr lang="en-US" altLang="zh-CN" sz="1200" dirty="0" smtClean="0"/>
              <a:t>1</a:t>
            </a:r>
            <a:r>
              <a:rPr lang="zh-CN" altLang="en-US" sz="1200" dirty="0" smtClean="0"/>
              <a:t>、引入外部数据信息增强，能够显著提升推荐准确性；</a:t>
            </a:r>
            <a:r>
              <a:rPr lang="en-US" altLang="zh-CN" sz="1200" dirty="0" smtClean="0"/>
              <a:t>2</a:t>
            </a:r>
            <a:r>
              <a:rPr lang="zh-CN" altLang="en-US" sz="1200" dirty="0" smtClean="0"/>
              <a:t>百科</a:t>
            </a:r>
            <a:r>
              <a:rPr lang="zh-CN" altLang="en-US" sz="1200" dirty="0" smtClean="0"/>
              <a:t>数据引入过多</a:t>
            </a:r>
            <a:r>
              <a:rPr lang="zh-CN" altLang="en-US" sz="1200" dirty="0" smtClean="0"/>
              <a:t>噪声，</a:t>
            </a:r>
            <a:r>
              <a:rPr lang="zh-CN" altLang="en-US" sz="1200" dirty="0" smtClean="0"/>
              <a:t>还需要一定的噪音过滤手段</a:t>
            </a:r>
            <a:endParaRPr lang="en-US" altLang="zh-CN" sz="1200" dirty="0" smtClean="0"/>
          </a:p>
        </p:txBody>
      </p:sp>
      <p:graphicFrame>
        <p:nvGraphicFramePr>
          <p:cNvPr id="5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3978470"/>
              </p:ext>
            </p:extLst>
          </p:nvPr>
        </p:nvGraphicFramePr>
        <p:xfrm>
          <a:off x="940676" y="4036120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xmlns="" val="171319354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xmlns="" val="211625763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xmlns="" val="57180420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xmlns="" val="2585364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precision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recall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F1-score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3196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Model1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0.786171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0.442407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0.566195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486770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Model2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0.691468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0.59736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0.640978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3660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Model3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0.713373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0.512934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0.596773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208731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Model4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0.824154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0.766508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0.794286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4120639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192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具体计划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8702329"/>
              </p:ext>
            </p:extLst>
          </p:nvPr>
        </p:nvGraphicFramePr>
        <p:xfrm>
          <a:off x="838200" y="1825625"/>
          <a:ext cx="10515600" cy="494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6257"/>
                <a:gridCol w="2426257"/>
                <a:gridCol w="2426257"/>
                <a:gridCol w="3236829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时间节点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内容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负责人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备注</a:t>
                      </a:r>
                      <a:endParaRPr lang="zh-CN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18</a:t>
                      </a:r>
                      <a:r>
                        <a:rPr lang="zh-CN" altLang="en-US" sz="1200" dirty="0" smtClean="0"/>
                        <a:t>年</a:t>
                      </a:r>
                      <a:r>
                        <a:rPr lang="en-US" altLang="zh-CN" sz="1200" dirty="0" smtClean="0"/>
                        <a:t>3</a:t>
                      </a:r>
                      <a:r>
                        <a:rPr lang="zh-CN" altLang="en-US" sz="1200" dirty="0" smtClean="0"/>
                        <a:t>月到</a:t>
                      </a:r>
                      <a:r>
                        <a:rPr lang="en-US" altLang="zh-CN" sz="1200" dirty="0" smtClean="0"/>
                        <a:t>5</a:t>
                      </a:r>
                      <a:r>
                        <a:rPr lang="zh-CN" altLang="en-US" sz="1200" dirty="0" smtClean="0"/>
                        <a:t>月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明确总体计划与思路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肖仰华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18</a:t>
                      </a:r>
                      <a:r>
                        <a:rPr lang="zh-CN" altLang="en-US" sz="1200" dirty="0" smtClean="0"/>
                        <a:t>年</a:t>
                      </a:r>
                      <a:r>
                        <a:rPr lang="en-US" altLang="zh-CN" sz="1200" dirty="0" smtClean="0"/>
                        <a:t>6</a:t>
                      </a:r>
                      <a:r>
                        <a:rPr lang="zh-CN" altLang="en-US" sz="1200" dirty="0" smtClean="0"/>
                        <a:t>月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针对问题</a:t>
                      </a:r>
                      <a:r>
                        <a:rPr lang="en-US" altLang="zh-CN" sz="1200" dirty="0" smtClean="0"/>
                        <a:t>1-6</a:t>
                      </a:r>
                      <a:r>
                        <a:rPr lang="zh-CN" altLang="en-US" sz="1200" dirty="0" smtClean="0"/>
                        <a:t>明确具体研究内容与初步研究方案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肖仰华、林欣、林琛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18</a:t>
                      </a:r>
                      <a:r>
                        <a:rPr lang="zh-CN" altLang="en-US" sz="1200" dirty="0" smtClean="0"/>
                        <a:t>年</a:t>
                      </a:r>
                      <a:r>
                        <a:rPr lang="en-US" altLang="zh-CN" sz="1200" dirty="0" smtClean="0"/>
                        <a:t>7</a:t>
                      </a:r>
                      <a:r>
                        <a:rPr lang="zh-CN" altLang="en-US" sz="1200" dirty="0" smtClean="0"/>
                        <a:t>月</a:t>
                      </a:r>
                      <a:r>
                        <a:rPr lang="en-US" altLang="zh-CN" sz="1200" dirty="0" smtClean="0"/>
                        <a:t>-12</a:t>
                      </a:r>
                      <a:r>
                        <a:rPr lang="zh-CN" altLang="en-US" sz="1200" dirty="0" smtClean="0"/>
                        <a:t>月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逐步优化研究方案，中间可用结果交付有关部门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肖仰华、林欣、林琛</a:t>
                      </a:r>
                    </a:p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18</a:t>
                      </a:r>
                      <a:r>
                        <a:rPr lang="zh-CN" altLang="en-US" sz="1200" dirty="0" smtClean="0"/>
                        <a:t>年</a:t>
                      </a:r>
                      <a:r>
                        <a:rPr lang="en-US" altLang="zh-CN" sz="1200" dirty="0" smtClean="0"/>
                        <a:t>8</a:t>
                      </a:r>
                      <a:r>
                        <a:rPr lang="zh-CN" altLang="en-US" sz="1200" dirty="0" smtClean="0"/>
                        <a:t>月</a:t>
                      </a:r>
                      <a:r>
                        <a:rPr lang="en-US" altLang="zh-CN" sz="1200" dirty="0" smtClean="0"/>
                        <a:t>-9</a:t>
                      </a:r>
                      <a:r>
                        <a:rPr lang="zh-CN" altLang="en-US" sz="1200" dirty="0" smtClean="0"/>
                        <a:t>月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形成初步研究结果，提交</a:t>
                      </a:r>
                      <a:r>
                        <a:rPr lang="en-US" altLang="zh-CN" sz="1200" dirty="0" smtClean="0"/>
                        <a:t>2-3</a:t>
                      </a:r>
                      <a:r>
                        <a:rPr lang="zh-CN" altLang="en-US" sz="1200" dirty="0" smtClean="0"/>
                        <a:t>篇论文到</a:t>
                      </a:r>
                      <a:r>
                        <a:rPr lang="en-US" altLang="zh-CN" sz="1200" dirty="0" smtClean="0"/>
                        <a:t>WSDM</a:t>
                      </a:r>
                      <a:r>
                        <a:rPr lang="zh-CN" altLang="en-US" sz="1200" dirty="0" smtClean="0"/>
                        <a:t>或者</a:t>
                      </a:r>
                      <a:r>
                        <a:rPr lang="en-US" altLang="zh-CN" sz="1200" dirty="0" smtClean="0"/>
                        <a:t>AAAI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肖仰华、林欣、林琛</a:t>
                      </a:r>
                    </a:p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18</a:t>
                      </a:r>
                      <a:r>
                        <a:rPr lang="zh-CN" altLang="en-US" sz="1200" dirty="0" smtClean="0"/>
                        <a:t>年</a:t>
                      </a:r>
                      <a:r>
                        <a:rPr lang="en-US" altLang="zh-CN" sz="1200" dirty="0" smtClean="0"/>
                        <a:t>9</a:t>
                      </a:r>
                      <a:r>
                        <a:rPr lang="zh-CN" altLang="en-US" sz="1200" dirty="0" smtClean="0"/>
                        <a:t>月底到</a:t>
                      </a:r>
                      <a:r>
                        <a:rPr lang="en-US" altLang="zh-CN" sz="1200" dirty="0" smtClean="0"/>
                        <a:t>18</a:t>
                      </a:r>
                      <a:r>
                        <a:rPr lang="zh-CN" altLang="en-US" sz="1200" dirty="0" smtClean="0"/>
                        <a:t>年</a:t>
                      </a:r>
                      <a:r>
                        <a:rPr lang="en-US" altLang="zh-CN" sz="1200" dirty="0" smtClean="0"/>
                        <a:t>12</a:t>
                      </a:r>
                      <a:r>
                        <a:rPr lang="zh-CN" altLang="en-US" sz="1200" dirty="0" smtClean="0"/>
                        <a:t>月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继续深化相关研究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肖仰华、林欣、林琛</a:t>
                      </a:r>
                    </a:p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18</a:t>
                      </a:r>
                      <a:r>
                        <a:rPr lang="zh-CN" altLang="en-US" sz="1200" dirty="0" smtClean="0"/>
                        <a:t>年</a:t>
                      </a:r>
                      <a:r>
                        <a:rPr lang="en-US" altLang="zh-CN" sz="1200" dirty="0" smtClean="0"/>
                        <a:t>12</a:t>
                      </a:r>
                      <a:r>
                        <a:rPr lang="zh-CN" altLang="en-US" sz="1200" dirty="0" smtClean="0"/>
                        <a:t>月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明确后续后续研究内容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肖仰华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</a:t>
                      </a:r>
                      <a:r>
                        <a:rPr lang="zh-CN" altLang="en-US" sz="1200" dirty="0" smtClean="0"/>
                        <a:t>、</a:t>
                      </a:r>
                      <a:r>
                        <a:rPr lang="zh-CN" altLang="en-US" sz="1200" dirty="0" smtClean="0"/>
                        <a:t>行为与语义融合的推荐</a:t>
                      </a:r>
                    </a:p>
                    <a:p>
                      <a:r>
                        <a:rPr lang="en-US" altLang="zh-CN" sz="1200" dirty="0" smtClean="0"/>
                        <a:t>2</a:t>
                      </a:r>
                      <a:r>
                        <a:rPr lang="zh-CN" altLang="en-US" sz="1200" dirty="0" smtClean="0"/>
                        <a:t>、知识引导下的数据增强、模型提升</a:t>
                      </a:r>
                    </a:p>
                    <a:p>
                      <a:r>
                        <a:rPr lang="en-US" altLang="zh-CN" sz="1200" dirty="0" smtClean="0"/>
                        <a:t>3</a:t>
                      </a:r>
                      <a:r>
                        <a:rPr lang="zh-CN" altLang="en-US" sz="1200" dirty="0" smtClean="0"/>
                        <a:t>、多种推理机制的协同</a:t>
                      </a:r>
                    </a:p>
                    <a:p>
                      <a:r>
                        <a:rPr lang="en-US" altLang="zh-CN" sz="1200" dirty="0" smtClean="0"/>
                        <a:t>4</a:t>
                      </a:r>
                      <a:r>
                        <a:rPr lang="zh-CN" altLang="en-US" sz="1200" dirty="0" smtClean="0"/>
                        <a:t>、知识图谱的语义增强</a:t>
                      </a:r>
                    </a:p>
                    <a:p>
                      <a:r>
                        <a:rPr lang="en-US" altLang="zh-CN" sz="1200" dirty="0" smtClean="0"/>
                        <a:t>5</a:t>
                      </a:r>
                      <a:r>
                        <a:rPr lang="zh-CN" altLang="en-US" sz="1200" dirty="0" smtClean="0"/>
                        <a:t>、面向消费的内容与知识推荐</a:t>
                      </a:r>
                      <a:endParaRPr lang="zh-CN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19</a:t>
                      </a:r>
                      <a:r>
                        <a:rPr lang="zh-CN" altLang="en-US" sz="1200" dirty="0" smtClean="0"/>
                        <a:t>年</a:t>
                      </a:r>
                      <a:r>
                        <a:rPr lang="en-US" altLang="zh-CN" sz="1200" dirty="0" smtClean="0"/>
                        <a:t>1</a:t>
                      </a:r>
                      <a:r>
                        <a:rPr lang="zh-CN" altLang="en-US" sz="1200" dirty="0" smtClean="0"/>
                        <a:t>月</a:t>
                      </a:r>
                      <a:r>
                        <a:rPr lang="en-US" altLang="zh-CN" sz="1200" dirty="0" smtClean="0"/>
                        <a:t>-2</a:t>
                      </a:r>
                      <a:r>
                        <a:rPr lang="zh-CN" altLang="en-US" sz="1200" dirty="0" smtClean="0"/>
                        <a:t>月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提交</a:t>
                      </a:r>
                      <a:r>
                        <a:rPr lang="en-US" altLang="zh-CN" sz="1200" dirty="0" smtClean="0"/>
                        <a:t>2-3</a:t>
                      </a:r>
                      <a:r>
                        <a:rPr lang="zh-CN" altLang="en-US" sz="1200" dirty="0" smtClean="0"/>
                        <a:t>篇论文到</a:t>
                      </a:r>
                      <a:r>
                        <a:rPr lang="en-US" altLang="zh-CN" sz="1200" dirty="0" smtClean="0"/>
                        <a:t>IJCAI</a:t>
                      </a:r>
                      <a:r>
                        <a:rPr lang="zh-CN" altLang="en-US" sz="1200" dirty="0" smtClean="0"/>
                        <a:t>、</a:t>
                      </a:r>
                      <a:r>
                        <a:rPr lang="en-US" altLang="zh-CN" sz="1200" dirty="0" smtClean="0"/>
                        <a:t>KDD</a:t>
                      </a:r>
                      <a:r>
                        <a:rPr lang="zh-CN" altLang="en-US" sz="1200" dirty="0" smtClean="0"/>
                        <a:t>、</a:t>
                      </a:r>
                      <a:r>
                        <a:rPr lang="en-US" altLang="zh-CN" sz="1200" dirty="0" smtClean="0"/>
                        <a:t>ACL</a:t>
                      </a:r>
                      <a:r>
                        <a:rPr lang="zh-CN" altLang="en-US" sz="1200" dirty="0" smtClean="0"/>
                        <a:t>等等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肖仰华、林欣、林琛</a:t>
                      </a:r>
                    </a:p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19</a:t>
                      </a:r>
                      <a:r>
                        <a:rPr lang="zh-CN" altLang="en-US" sz="1200" dirty="0" smtClean="0"/>
                        <a:t>年</a:t>
                      </a:r>
                      <a:r>
                        <a:rPr lang="en-US" altLang="zh-CN" sz="1200" dirty="0" smtClean="0"/>
                        <a:t>3-5</a:t>
                      </a:r>
                      <a:r>
                        <a:rPr lang="zh-CN" altLang="en-US" sz="1200" dirty="0" smtClean="0"/>
                        <a:t>月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针对延伸出来的相关问题继续开展研究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肖仰华</a:t>
                      </a:r>
                      <a:r>
                        <a:rPr lang="zh-CN" altLang="en-US" sz="1200" dirty="0" smtClean="0"/>
                        <a:t>等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19</a:t>
                      </a:r>
                      <a:r>
                        <a:rPr lang="zh-CN" altLang="en-US" sz="1200" dirty="0" smtClean="0"/>
                        <a:t>年</a:t>
                      </a:r>
                      <a:r>
                        <a:rPr lang="en-US" altLang="zh-CN" sz="1200" dirty="0" smtClean="0"/>
                        <a:t>5</a:t>
                      </a:r>
                      <a:r>
                        <a:rPr lang="zh-CN" altLang="en-US" sz="1200" dirty="0" smtClean="0"/>
                        <a:t>月份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提交</a:t>
                      </a:r>
                      <a:r>
                        <a:rPr lang="en-US" altLang="zh-CN" sz="1200" dirty="0" smtClean="0"/>
                        <a:t>2-3</a:t>
                      </a:r>
                      <a:r>
                        <a:rPr lang="zh-CN" altLang="en-US" sz="1200" dirty="0" smtClean="0"/>
                        <a:t>片论文 到</a:t>
                      </a:r>
                      <a:r>
                        <a:rPr lang="en-US" altLang="zh-CN" sz="1200" dirty="0" smtClean="0"/>
                        <a:t>CIKM</a:t>
                      </a:r>
                      <a:r>
                        <a:rPr lang="zh-CN" altLang="en-US" sz="1200" dirty="0" smtClean="0"/>
                        <a:t>、</a:t>
                      </a:r>
                      <a:r>
                        <a:rPr lang="en-US" altLang="zh-CN" sz="1200" dirty="0" smtClean="0"/>
                        <a:t>ICDM</a:t>
                      </a:r>
                      <a:r>
                        <a:rPr lang="zh-CN" altLang="en-US" sz="1200" dirty="0" smtClean="0"/>
                        <a:t>、</a:t>
                      </a:r>
                      <a:r>
                        <a:rPr lang="en-US" altLang="zh-CN" sz="1200" dirty="0" smtClean="0"/>
                        <a:t>EMNLP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/>
                        <a:t>肖仰华等</a:t>
                      </a:r>
                    </a:p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39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75910" y="3220085"/>
            <a:ext cx="4065270" cy="18776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6000" dirty="0" smtClean="0"/>
              <a:t>谢谢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913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基于统计行为的电商技术体系面临挑战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949142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 smtClean="0"/>
              <a:t>现在：</a:t>
            </a:r>
            <a:r>
              <a:rPr kumimoji="1" lang="zh-CN" altLang="en-US" b="1" u="sng" dirty="0" smtClean="0">
                <a:solidFill>
                  <a:srgbClr val="FF0000"/>
                </a:solidFill>
              </a:rPr>
              <a:t>粗放</a:t>
            </a:r>
            <a:r>
              <a:rPr kumimoji="1" lang="zh-CN" altLang="en-US" dirty="0" smtClean="0"/>
              <a:t>的基于</a:t>
            </a:r>
            <a:r>
              <a:rPr kumimoji="1" lang="zh-CN" altLang="en-US" b="1" u="sng" dirty="0" smtClean="0">
                <a:solidFill>
                  <a:srgbClr val="FF0000"/>
                </a:solidFill>
              </a:rPr>
              <a:t>行为</a:t>
            </a:r>
            <a:r>
              <a:rPr kumimoji="1" lang="zh-CN" altLang="en-US" dirty="0" smtClean="0"/>
              <a:t>数据的</a:t>
            </a:r>
            <a:r>
              <a:rPr kumimoji="1" lang="zh-CN" altLang="en-US" b="1" u="sng" dirty="0" smtClean="0">
                <a:solidFill>
                  <a:srgbClr val="FF0000"/>
                </a:solidFill>
              </a:rPr>
              <a:t>统计学习</a:t>
            </a:r>
            <a:r>
              <a:rPr kumimoji="1" lang="zh-CN" altLang="en-US" dirty="0" smtClean="0"/>
              <a:t>模型</a:t>
            </a:r>
          </a:p>
          <a:p>
            <a:pPr lvl="1">
              <a:lnSpc>
                <a:spcPct val="120000"/>
              </a:lnSpc>
            </a:pPr>
            <a:r>
              <a:rPr kumimoji="1" lang="zh-CN" altLang="en-US" dirty="0" smtClean="0"/>
              <a:t>假设： 无法精准理解用户，用群体的统计行为刻画个体行为</a:t>
            </a:r>
          </a:p>
          <a:p>
            <a:pPr>
              <a:lnSpc>
                <a:spcPct val="120000"/>
              </a:lnSpc>
            </a:pPr>
            <a:endParaRPr kumimoji="1" lang="zh-CN" altLang="en-US" dirty="0"/>
          </a:p>
          <a:p>
            <a:pPr>
              <a:lnSpc>
                <a:spcPct val="120000"/>
              </a:lnSpc>
            </a:pPr>
            <a:r>
              <a:rPr kumimoji="1" lang="zh-CN" altLang="en-US" dirty="0"/>
              <a:t>未来</a:t>
            </a:r>
            <a:r>
              <a:rPr kumimoji="1" lang="zh-CN" altLang="en-US" dirty="0" smtClean="0"/>
              <a:t>：</a:t>
            </a:r>
            <a:r>
              <a:rPr kumimoji="1" lang="zh-CN" altLang="en-US" b="1" u="sng" dirty="0" smtClean="0">
                <a:solidFill>
                  <a:srgbClr val="FF0000"/>
                </a:solidFill>
              </a:rPr>
              <a:t>精准</a:t>
            </a:r>
            <a:r>
              <a:rPr kumimoji="1" lang="zh-CN" altLang="en-US" dirty="0" smtClean="0"/>
              <a:t>的基于</a:t>
            </a:r>
            <a:r>
              <a:rPr kumimoji="1" lang="zh-CN" altLang="en-US" b="1" u="sng" dirty="0" smtClean="0">
                <a:solidFill>
                  <a:srgbClr val="FF0000"/>
                </a:solidFill>
              </a:rPr>
              <a:t>语义</a:t>
            </a:r>
            <a:r>
              <a:rPr kumimoji="1" lang="zh-CN" altLang="en-US" dirty="0" smtClean="0"/>
              <a:t>知识的</a:t>
            </a:r>
            <a:r>
              <a:rPr kumimoji="1" lang="zh-CN" altLang="en-US" b="1" u="sng" dirty="0" smtClean="0">
                <a:solidFill>
                  <a:srgbClr val="FF0000"/>
                </a:solidFill>
              </a:rPr>
              <a:t>确定规则</a:t>
            </a:r>
            <a:r>
              <a:rPr kumimoji="1" lang="zh-CN" altLang="en-US" dirty="0" smtClean="0"/>
              <a:t>模型</a:t>
            </a:r>
          </a:p>
          <a:p>
            <a:pPr lvl="1">
              <a:lnSpc>
                <a:spcPct val="120000"/>
              </a:lnSpc>
            </a:pPr>
            <a:r>
              <a:rPr kumimoji="1" lang="zh-CN" altLang="en-US" dirty="0" smtClean="0"/>
              <a:t>假设：随着业务线的拓宽、随着历史数据积累，机器对于用户理解、场景理解、商品理解越加全面、细致，个性化服务成为可能</a:t>
            </a:r>
          </a:p>
        </p:txBody>
      </p:sp>
      <p:pic>
        <p:nvPicPr>
          <p:cNvPr id="1026" name="Picture 2" descr="https://timgsa.baidu.com/timg?image&amp;quality=80&amp;size=b9999_10000&amp;sec=1525976719913&amp;di=dfe0245c8d7d9b9284bf41b9e1c7f136&amp;imgtype=0&amp;src=http%3A%2F%2Fp7.qhimg.com%2Ft014c98a0daead34ec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20" y="1825625"/>
            <a:ext cx="1574981" cy="209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imgsa.baidu.com/timg?image&amp;quality=80&amp;size=b9999_10000&amp;sec=1525976764673&amp;di=945e051df9c1eb1fb775bd02a0388cb2&amp;imgtype=0&amp;src=http%3A%2F%2Fwww.sbs.edu.cn%2Fxxgk%2Fxnxw%2F201804%2FW0201804305855191283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692" y="1825625"/>
            <a:ext cx="3237875" cy="209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虚尾箭头 3"/>
          <p:cNvSpPr/>
          <p:nvPr/>
        </p:nvSpPr>
        <p:spPr>
          <a:xfrm>
            <a:off x="7790902" y="2770215"/>
            <a:ext cx="762790" cy="47968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680244" y="402822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/>
              <a:t>现在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134972" y="407970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/>
              <a:t>未来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340953" y="4603484"/>
            <a:ext cx="522284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Example</a:t>
            </a:r>
            <a:r>
              <a:rPr lang="zh-CN" altLang="en-US" dirty="0" smtClean="0"/>
              <a:t>：</a:t>
            </a:r>
          </a:p>
          <a:p>
            <a:r>
              <a:rPr lang="zh-CN" altLang="en-US" dirty="0" smtClean="0"/>
              <a:t>一个</a:t>
            </a:r>
            <a:r>
              <a:rPr lang="en-US" altLang="zh-CN" dirty="0" smtClean="0"/>
              <a:t>IT</a:t>
            </a:r>
            <a:r>
              <a:rPr lang="zh-CN" altLang="en-US" dirty="0" smtClean="0"/>
              <a:t>企业高管，搜索“背包”</a:t>
            </a:r>
            <a:r>
              <a:rPr lang="en-US" altLang="zh-CN" dirty="0" smtClean="0"/>
              <a:t>—&gt; </a:t>
            </a:r>
            <a:r>
              <a:rPr lang="zh-CN" altLang="en-US" dirty="0" smtClean="0"/>
              <a:t>推荐</a:t>
            </a:r>
            <a:r>
              <a:rPr lang="en-US" altLang="zh-CN" dirty="0" smtClean="0"/>
              <a:t>TUMI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zh-CN" altLang="en-US" dirty="0" smtClean="0"/>
              <a:t>规则：  </a:t>
            </a:r>
            <a:r>
              <a:rPr lang="en-US" altLang="zh-CN" dirty="0" err="1" smtClean="0"/>
              <a:t>isA</a:t>
            </a:r>
            <a:r>
              <a:rPr lang="en-US" altLang="zh-CN" dirty="0" smtClean="0"/>
              <a:t>(x, ‘</a:t>
            </a:r>
            <a:r>
              <a:rPr lang="en-US" altLang="zh-CN" dirty="0" err="1" smtClean="0"/>
              <a:t>MangerInIT</a:t>
            </a:r>
            <a:r>
              <a:rPr lang="en-US" altLang="zh-CN" dirty="0" smtClean="0"/>
              <a:t>’) and </a:t>
            </a:r>
            <a:r>
              <a:rPr lang="en-US" altLang="zh-CN" dirty="0" err="1" smtClean="0"/>
              <a:t>InterstedIn</a:t>
            </a:r>
            <a:r>
              <a:rPr lang="en-US" altLang="zh-CN" dirty="0" smtClean="0"/>
              <a:t>(x, ‘</a:t>
            </a:r>
            <a:r>
              <a:rPr lang="zh-CN" altLang="en-US" dirty="0" smtClean="0"/>
              <a:t>背包</a:t>
            </a:r>
            <a:r>
              <a:rPr lang="en-US" altLang="zh-CN" dirty="0" smtClean="0"/>
              <a:t>’)</a:t>
            </a:r>
          </a:p>
          <a:p>
            <a:r>
              <a:rPr lang="en-US" altLang="zh-CN" dirty="0" smtClean="0"/>
              <a:t>—&gt; </a:t>
            </a:r>
            <a:r>
              <a:rPr lang="en-US" altLang="zh-CN" dirty="0" err="1" smtClean="0"/>
              <a:t>FansOf</a:t>
            </a:r>
            <a:r>
              <a:rPr lang="en-US" altLang="zh-CN" dirty="0" smtClean="0"/>
              <a:t>(x, y=‘TUMI’)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729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知识库技术给智能电商带来全新机遇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10802" y="1825625"/>
            <a:ext cx="4442998" cy="4351338"/>
          </a:xfrm>
        </p:spPr>
        <p:txBody>
          <a:bodyPr>
            <a:normAutofit fontScale="62500" lnSpcReduction="20000"/>
          </a:bodyPr>
          <a:lstStyle/>
          <a:p>
            <a:r>
              <a:rPr kumimoji="1" lang="zh-CN" altLang="en-US" dirty="0" smtClean="0"/>
              <a:t>解决个性化搜索的</a:t>
            </a:r>
            <a:r>
              <a:rPr kumimoji="1" lang="zh-CN" altLang="en-US" u="sng" dirty="0" smtClean="0"/>
              <a:t>冷启动问题</a:t>
            </a:r>
            <a:endParaRPr kumimoji="1" lang="en-US" altLang="zh-CN" u="sng" dirty="0" smtClean="0"/>
          </a:p>
          <a:p>
            <a:pPr lvl="2"/>
            <a:r>
              <a:rPr kumimoji="1" lang="zh-CN" altLang="en-US" dirty="0" smtClean="0"/>
              <a:t>通过外部知识引流，可以知道某用户是</a:t>
            </a:r>
            <a:r>
              <a:rPr kumimoji="1" lang="en-US" altLang="zh-CN" dirty="0" smtClean="0"/>
              <a:t>LV</a:t>
            </a:r>
            <a:r>
              <a:rPr kumimoji="1" lang="zh-CN" altLang="en-US" dirty="0" smtClean="0"/>
              <a:t>控，具有的消费能力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对于该用户的搜索与排序，可以利用这一知识，将同类用户的搜索与排序模型</a:t>
            </a:r>
            <a:r>
              <a:rPr kumimoji="1" lang="zh-CN" altLang="en-US" dirty="0" smtClean="0">
                <a:solidFill>
                  <a:srgbClr val="FF0000"/>
                </a:solidFill>
              </a:rPr>
              <a:t>迁移</a:t>
            </a:r>
            <a:r>
              <a:rPr kumimoji="1" lang="zh-CN" altLang="en-US" dirty="0" smtClean="0"/>
              <a:t>到该用户</a:t>
            </a:r>
            <a:endParaRPr kumimoji="1" lang="zh-CN" altLang="en-US" dirty="0"/>
          </a:p>
          <a:p>
            <a:pPr lvl="2"/>
            <a:endParaRPr kumimoji="1" lang="en-US" altLang="zh-CN" dirty="0"/>
          </a:p>
          <a:p>
            <a:r>
              <a:rPr kumimoji="1" lang="zh-CN" altLang="en-US" dirty="0" smtClean="0"/>
              <a:t>解决</a:t>
            </a:r>
            <a:r>
              <a:rPr kumimoji="1" lang="zh-CN" altLang="en-US" dirty="0" smtClean="0"/>
              <a:t>用户行为</a:t>
            </a:r>
            <a:r>
              <a:rPr kumimoji="1" lang="zh-CN" altLang="en-US" dirty="0" smtClean="0"/>
              <a:t>的</a:t>
            </a:r>
            <a:r>
              <a:rPr kumimoji="1" lang="zh-CN" altLang="en-US" u="sng" dirty="0" smtClean="0"/>
              <a:t>深度理解</a:t>
            </a:r>
            <a:r>
              <a:rPr kumimoji="1" lang="zh-CN" altLang="en-US" dirty="0" smtClean="0"/>
              <a:t>问题</a:t>
            </a:r>
            <a:endParaRPr kumimoji="1" lang="en-US" altLang="zh-CN" dirty="0" smtClean="0"/>
          </a:p>
          <a:p>
            <a:pPr lvl="2"/>
            <a:r>
              <a:rPr kumimoji="1" lang="en-US" altLang="zh-CN" dirty="0" smtClean="0"/>
              <a:t>Query</a:t>
            </a:r>
            <a:r>
              <a:rPr kumimoji="1" lang="zh-CN" altLang="en-US" dirty="0" smtClean="0"/>
              <a:t>：</a:t>
            </a:r>
            <a:r>
              <a:rPr lang="zh-CN" altLang="en-US" dirty="0" smtClean="0">
                <a:hlinkClick r:id="rId2"/>
              </a:rPr>
              <a:t>三生三世杨幂同款女古装汉服装</a:t>
            </a:r>
            <a:endParaRPr lang="en-US" altLang="zh-CN" dirty="0" smtClean="0"/>
          </a:p>
          <a:p>
            <a:pPr lvl="2"/>
            <a:r>
              <a:rPr kumimoji="1" lang="zh-CN" altLang="en-US" dirty="0" smtClean="0"/>
              <a:t>需要背景知识理解：三生三世：电视剧；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杨幂：女星，所扮演角色，穿戴的同款汉服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提升推荐效果：内容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知识</a:t>
            </a:r>
            <a:r>
              <a:rPr kumimoji="1" lang="zh-CN" altLang="en-US" u="sng" dirty="0" smtClean="0"/>
              <a:t>推荐、可解释推荐</a:t>
            </a:r>
            <a:endParaRPr kumimoji="1" lang="en-US" altLang="zh-CN" u="sng" dirty="0" smtClean="0"/>
          </a:p>
          <a:p>
            <a:pPr lvl="2"/>
            <a:r>
              <a:rPr kumimoji="1" lang="zh-CN" altLang="en-US" dirty="0" smtClean="0"/>
              <a:t>用户搜索</a:t>
            </a:r>
            <a:r>
              <a:rPr kumimoji="1" lang="en-US" altLang="zh-CN" dirty="0" smtClean="0"/>
              <a:t> </a:t>
            </a:r>
            <a:r>
              <a:rPr kumimoji="1" lang="zh-CN" altLang="en-US" i="1" u="sng" dirty="0" smtClean="0">
                <a:latin typeface="Kaiti SC Regular"/>
                <a:cs typeface="Kaiti SC Regular"/>
              </a:rPr>
              <a:t>三段奶粉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系统推荐</a:t>
            </a:r>
            <a:r>
              <a:rPr kumimoji="1" lang="en-US" altLang="zh-CN" dirty="0" smtClean="0"/>
              <a:t> </a:t>
            </a:r>
            <a:r>
              <a:rPr kumimoji="1" lang="zh-CN" altLang="en-US" i="1" u="sng" dirty="0" smtClean="0"/>
              <a:t>儿童水杯</a:t>
            </a:r>
            <a:r>
              <a:rPr kumimoji="1" lang="zh-CN" altLang="en-US" dirty="0" smtClean="0"/>
              <a:t>，并给出</a:t>
            </a:r>
            <a:r>
              <a:rPr lang="zh-CN" altLang="en-US" dirty="0" smtClean="0"/>
              <a:t>解释：</a:t>
            </a:r>
            <a:r>
              <a:rPr lang="zh-CN" altLang="en-US" i="1" u="sng" dirty="0" smtClean="0"/>
              <a:t>“体重</a:t>
            </a:r>
            <a:r>
              <a:rPr lang="en-US" altLang="zh-CN" i="1" u="sng" dirty="0"/>
              <a:t>10</a:t>
            </a:r>
            <a:r>
              <a:rPr lang="zh-CN" altLang="en-US" i="1" u="sng" dirty="0"/>
              <a:t>公斤的</a:t>
            </a:r>
            <a:r>
              <a:rPr lang="en-US" altLang="zh-CN" i="1" u="sng" dirty="0"/>
              <a:t>1-3</a:t>
            </a:r>
            <a:r>
              <a:rPr lang="zh-CN" altLang="en-US" i="1" u="sng" dirty="0"/>
              <a:t>岁儿童每天需要量</a:t>
            </a:r>
            <a:r>
              <a:rPr lang="en-US" altLang="zh-CN" i="1" u="sng" dirty="0"/>
              <a:t>1L</a:t>
            </a:r>
            <a:r>
              <a:rPr lang="zh-CN" altLang="en-US" i="1" u="sng" dirty="0" smtClean="0"/>
              <a:t>水，特此推荐儿童水杯”</a:t>
            </a:r>
            <a:endParaRPr lang="en-US" altLang="zh-CN" i="1" u="sng" dirty="0"/>
          </a:p>
          <a:p>
            <a:pPr lvl="2"/>
            <a:r>
              <a:rPr lang="zh-CN" altLang="en-US" dirty="0" smtClean="0"/>
              <a:t>背景知识：</a:t>
            </a:r>
            <a:r>
              <a:rPr lang="zh-CN" altLang="en-US" i="1" u="sng" dirty="0" smtClean="0"/>
              <a:t>三段奶粉对应</a:t>
            </a:r>
            <a:r>
              <a:rPr lang="en-US" altLang="zh-CN" i="1" u="sng" dirty="0"/>
              <a:t>12</a:t>
            </a:r>
            <a:r>
              <a:rPr lang="zh-CN" altLang="en-US" i="1" u="sng" dirty="0"/>
              <a:t>月</a:t>
            </a:r>
            <a:r>
              <a:rPr lang="en-US" altLang="zh-CN" i="1" u="sng" dirty="0"/>
              <a:t>-3</a:t>
            </a:r>
            <a:r>
              <a:rPr lang="zh-CN" altLang="en-US" i="1" u="sng" dirty="0"/>
              <a:t>周岁儿</a:t>
            </a:r>
            <a:r>
              <a:rPr lang="zh-CN" altLang="en-US" i="1" u="sng" dirty="0" smtClean="0"/>
              <a:t>童，</a:t>
            </a:r>
            <a:r>
              <a:rPr lang="en-US" altLang="zh-CN" i="1" u="sng" dirty="0" smtClean="0"/>
              <a:t> </a:t>
            </a:r>
            <a:r>
              <a:rPr lang="zh-CN" altLang="en-US" i="1" u="sng" dirty="0" smtClean="0"/>
              <a:t>儿童饮水量</a:t>
            </a:r>
            <a:endParaRPr kumimoji="1" lang="en-US" altLang="zh-CN" i="1" u="sng" dirty="0" smtClean="0"/>
          </a:p>
        </p:txBody>
      </p:sp>
      <p:sp>
        <p:nvSpPr>
          <p:cNvPr id="5" name="文本框 17"/>
          <p:cNvSpPr txBox="1"/>
          <p:nvPr/>
        </p:nvSpPr>
        <p:spPr>
          <a:xfrm>
            <a:off x="284959" y="4423152"/>
            <a:ext cx="2447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ea typeface="微软雅黑 Light" panose="020B0502040204020203" pitchFamily="34" charset="-122"/>
              </a:rPr>
              <a:t>智能电商：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r="59243"/>
          <a:stretch/>
        </p:blipFill>
        <p:spPr>
          <a:xfrm>
            <a:off x="5161762" y="1602712"/>
            <a:ext cx="1269042" cy="1561707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376462" y="1872133"/>
            <a:ext cx="1155031" cy="895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机器学习</a:t>
            </a:r>
          </a:p>
          <a:p>
            <a:pPr algn="ctr"/>
            <a:r>
              <a:rPr kumimoji="1" lang="zh-CN" altLang="en-US" dirty="0" smtClean="0"/>
              <a:t>模型</a:t>
            </a:r>
            <a:endParaRPr kumimoji="1" lang="zh-CN" altLang="en-US" dirty="0"/>
          </a:p>
        </p:txBody>
      </p:sp>
      <p:sp>
        <p:nvSpPr>
          <p:cNvPr id="18" name="右箭头 17"/>
          <p:cNvSpPr/>
          <p:nvPr/>
        </p:nvSpPr>
        <p:spPr>
          <a:xfrm>
            <a:off x="959370" y="2281391"/>
            <a:ext cx="449176" cy="345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75398" y="219889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u="sng" dirty="0"/>
              <a:t>数据</a:t>
            </a:r>
          </a:p>
        </p:txBody>
      </p:sp>
      <p:sp>
        <p:nvSpPr>
          <p:cNvPr id="22" name="右箭头 21"/>
          <p:cNvSpPr/>
          <p:nvPr/>
        </p:nvSpPr>
        <p:spPr>
          <a:xfrm>
            <a:off x="2530124" y="2281391"/>
            <a:ext cx="850231" cy="3372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罐形 22"/>
          <p:cNvSpPr/>
          <p:nvPr/>
        </p:nvSpPr>
        <p:spPr>
          <a:xfrm>
            <a:off x="3380355" y="1872133"/>
            <a:ext cx="1121578" cy="89563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知识库</a:t>
            </a:r>
            <a:endParaRPr kumimoji="1" lang="zh-CN" altLang="en-US" dirty="0"/>
          </a:p>
        </p:txBody>
      </p:sp>
      <p:sp>
        <p:nvSpPr>
          <p:cNvPr id="24" name="右箭头 23"/>
          <p:cNvSpPr/>
          <p:nvPr/>
        </p:nvSpPr>
        <p:spPr>
          <a:xfrm>
            <a:off x="4501933" y="2313353"/>
            <a:ext cx="850231" cy="3372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546263" y="199208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/>
              <a:t>符号化</a:t>
            </a:r>
            <a:endParaRPr kumimoji="1"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4605473" y="200047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u="sng" dirty="0" smtClean="0"/>
              <a:t>知识</a:t>
            </a:r>
            <a:endParaRPr kumimoji="1" lang="zh-CN" altLang="en-US" u="sng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621" y="2947229"/>
            <a:ext cx="1224340" cy="1224340"/>
          </a:xfrm>
          <a:prstGeom prst="rect">
            <a:avLst/>
          </a:prstGeom>
        </p:spPr>
      </p:pic>
      <p:sp>
        <p:nvSpPr>
          <p:cNvPr id="15" name="直角上箭头 14"/>
          <p:cNvSpPr/>
          <p:nvPr/>
        </p:nvSpPr>
        <p:spPr>
          <a:xfrm>
            <a:off x="3242353" y="2732689"/>
            <a:ext cx="865470" cy="68331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173537" y="341600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u="sng" dirty="0" smtClean="0"/>
              <a:t>知识</a:t>
            </a:r>
            <a:endParaRPr kumimoji="1" lang="zh-CN" altLang="en-US" u="sng" dirty="0"/>
          </a:p>
        </p:txBody>
      </p:sp>
      <p:sp>
        <p:nvSpPr>
          <p:cNvPr id="28" name="矩形 27"/>
          <p:cNvSpPr/>
          <p:nvPr/>
        </p:nvSpPr>
        <p:spPr>
          <a:xfrm>
            <a:off x="2055918" y="4493510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将知识</a:t>
            </a:r>
            <a:r>
              <a:rPr lang="zh-CN" altLang="en-US" dirty="0"/>
              <a:t>赋予机器，实现电商智能化</a:t>
            </a:r>
          </a:p>
        </p:txBody>
      </p:sp>
    </p:spTree>
    <p:extLst>
      <p:ext uri="{BB962C8B-B14F-4D97-AF65-F5344CB8AC3E}">
        <p14:creationId xmlns:p14="http://schemas.microsoft.com/office/powerpoint/2010/main" val="20125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项目背景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58537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18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背景</a:t>
            </a:r>
          </a:p>
          <a:p>
            <a:r>
              <a:rPr kumimoji="1" lang="zh-CN" altLang="en-US" u="sng" dirty="0" smtClean="0"/>
              <a:t>目标与计划</a:t>
            </a:r>
          </a:p>
          <a:p>
            <a:r>
              <a:rPr kumimoji="1" lang="zh-CN" altLang="en-US" dirty="0" smtClean="0"/>
              <a:t>关键技术突破</a:t>
            </a:r>
          </a:p>
          <a:p>
            <a:r>
              <a:rPr kumimoji="1" lang="zh-CN" altLang="en-US" dirty="0" smtClean="0"/>
              <a:t>原型平台规划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48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项目目标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zh-CN" altLang="zh-CN" dirty="0" smtClean="0">
                <a:solidFill>
                  <a:srgbClr val="000000"/>
                </a:solidFill>
                <a:latin typeface="Thorndale" charset="0"/>
                <a:cs typeface="Times New Roman" charset="0"/>
              </a:rPr>
              <a:t>针对</a:t>
            </a:r>
            <a:r>
              <a:rPr lang="zh-CN" altLang="en-US" dirty="0" smtClean="0">
                <a:solidFill>
                  <a:srgbClr val="000000"/>
                </a:solidFill>
                <a:latin typeface="Thorndale" charset="0"/>
                <a:cs typeface="Times New Roman" charset="0"/>
              </a:rPr>
              <a:t>新零售的新形势，结合</a:t>
            </a:r>
            <a:r>
              <a:rPr lang="zh-CN" altLang="zh-CN" dirty="0" smtClean="0">
                <a:solidFill>
                  <a:srgbClr val="000000"/>
                </a:solidFill>
                <a:latin typeface="Thorndale" charset="0"/>
                <a:cs typeface="Times New Roman" charset="0"/>
              </a:rPr>
              <a:t>电商</a:t>
            </a:r>
            <a:r>
              <a:rPr lang="zh-CN" altLang="en-US" dirty="0" smtClean="0">
                <a:solidFill>
                  <a:srgbClr val="000000"/>
                </a:solidFill>
                <a:latin typeface="Thorndale" charset="0"/>
                <a:cs typeface="Times New Roman" charset="0"/>
              </a:rPr>
              <a:t>推荐</a:t>
            </a:r>
            <a:r>
              <a:rPr lang="zh-CN" altLang="en-US" dirty="0" smtClean="0">
                <a:solidFill>
                  <a:srgbClr val="000000"/>
                </a:solidFill>
                <a:latin typeface="Thorndale" charset="0"/>
                <a:cs typeface="Times New Roman" charset="0"/>
              </a:rPr>
              <a:t>等实际</a:t>
            </a:r>
            <a:r>
              <a:rPr lang="zh-CN" altLang="zh-CN" dirty="0" smtClean="0">
                <a:solidFill>
                  <a:srgbClr val="000000"/>
                </a:solidFill>
                <a:latin typeface="Thorndale" charset="0"/>
                <a:cs typeface="Times New Roman" charset="0"/>
              </a:rPr>
              <a:t>应用</a:t>
            </a:r>
            <a:r>
              <a:rPr lang="zh-CN" altLang="zh-CN" dirty="0">
                <a:solidFill>
                  <a:srgbClr val="000000"/>
                </a:solidFill>
                <a:latin typeface="Thorndale" charset="0"/>
                <a:cs typeface="Times New Roman" charset="0"/>
              </a:rPr>
              <a:t>场景</a:t>
            </a:r>
            <a:r>
              <a:rPr lang="zh-CN" altLang="zh-CN" dirty="0" smtClean="0">
                <a:solidFill>
                  <a:srgbClr val="000000"/>
                </a:solidFill>
                <a:latin typeface="Thorndale" charset="0"/>
                <a:cs typeface="Times New Roman" charset="0"/>
              </a:rPr>
              <a:t>，</a:t>
            </a:r>
            <a:r>
              <a:rPr lang="zh-CN" altLang="en-US" dirty="0" smtClean="0">
                <a:solidFill>
                  <a:srgbClr val="000000"/>
                </a:solidFill>
                <a:latin typeface="Thorndale" charset="0"/>
                <a:cs typeface="Times New Roman" charset="0"/>
              </a:rPr>
              <a:t>研究电商知识图谱系统在知识表示、知识获取与知识应用等各层面的关键技术问题，突破相关关键技术</a:t>
            </a:r>
            <a:r>
              <a:rPr lang="zh-CN" altLang="zh-CN" dirty="0" smtClean="0">
                <a:solidFill>
                  <a:srgbClr val="000000"/>
                </a:solidFill>
                <a:latin typeface="Thorndale" charset="0"/>
                <a:cs typeface="Times New Roman" charset="0"/>
              </a:rPr>
              <a:t>，</a:t>
            </a:r>
            <a:r>
              <a:rPr lang="zh-CN" altLang="en-US" dirty="0" smtClean="0">
                <a:solidFill>
                  <a:srgbClr val="000000"/>
                </a:solidFill>
                <a:latin typeface="Thorndale" charset="0"/>
                <a:cs typeface="Times New Roman" charset="0"/>
              </a:rPr>
              <a:t>为基于</a:t>
            </a:r>
            <a:r>
              <a:rPr lang="zh-CN" altLang="en-US" dirty="0" smtClean="0">
                <a:solidFill>
                  <a:srgbClr val="000000"/>
                </a:solidFill>
                <a:latin typeface="Thorndale" charset="0"/>
                <a:cs typeface="Times New Roman" charset="0"/>
              </a:rPr>
              <a:t>知识的</a:t>
            </a:r>
            <a:r>
              <a:rPr lang="zh-CN" altLang="en-US" dirty="0" smtClean="0">
                <a:solidFill>
                  <a:srgbClr val="000000"/>
                </a:solidFill>
                <a:latin typeface="Thorndale" charset="0"/>
                <a:cs typeface="Times New Roman" charset="0"/>
              </a:rPr>
              <a:t>电商推荐</a:t>
            </a:r>
            <a:r>
              <a:rPr lang="zh-CN" altLang="en-US" dirty="0" smtClean="0">
                <a:solidFill>
                  <a:srgbClr val="000000"/>
                </a:solidFill>
                <a:latin typeface="Thorndale" charset="0"/>
                <a:cs typeface="Times New Roman" charset="0"/>
              </a:rPr>
              <a:t>提供理论与技术支撑；</a:t>
            </a:r>
            <a:r>
              <a:rPr lang="zh-CN" altLang="zh-CN" dirty="0" smtClean="0">
                <a:solidFill>
                  <a:srgbClr val="000000"/>
                </a:solidFill>
                <a:latin typeface="Thorndale" charset="0"/>
                <a:cs typeface="Times New Roman" charset="0"/>
              </a:rPr>
              <a:t>搭建</a:t>
            </a:r>
            <a:r>
              <a:rPr lang="zh-CN" altLang="en-US" dirty="0" smtClean="0">
                <a:solidFill>
                  <a:srgbClr val="000000"/>
                </a:solidFill>
                <a:latin typeface="Thorndale" charset="0"/>
                <a:cs typeface="Times New Roman" charset="0"/>
              </a:rPr>
              <a:t>基于电商知识图谱的原型系统，在</a:t>
            </a:r>
            <a:r>
              <a:rPr lang="zh-CN" altLang="en-US" dirty="0" smtClean="0">
                <a:solidFill>
                  <a:srgbClr val="000000"/>
                </a:solidFill>
                <a:latin typeface="Thorndale" charset="0"/>
                <a:cs typeface="Times New Roman" charset="0"/>
              </a:rPr>
              <a:t>电商推荐</a:t>
            </a:r>
            <a:r>
              <a:rPr lang="zh-CN" altLang="en-US" dirty="0" smtClean="0">
                <a:solidFill>
                  <a:srgbClr val="000000"/>
                </a:solidFill>
                <a:latin typeface="Thorndale" charset="0"/>
                <a:cs typeface="Times New Roman" charset="0"/>
              </a:rPr>
              <a:t>、问答等典型应用场景验证关键技术的有效性与平台的合理性。</a:t>
            </a:r>
            <a:endParaRPr lang="zh-CN" altLang="en-US" dirty="0">
              <a:solidFill>
                <a:srgbClr val="000000"/>
              </a:solidFill>
              <a:latin typeface="Thorndale" charset="0"/>
              <a:ea typeface="HG Mincho Light J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endParaRPr lang="zh-CN" altLang="en-US" kern="100" dirty="0">
              <a:solidFill>
                <a:srgbClr val="000000"/>
              </a:solidFill>
              <a:latin typeface="Thorndale" charset="0"/>
              <a:ea typeface="HG Mincho Light J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zh-CN" altLang="en-US" kern="100" dirty="0" smtClean="0">
                <a:latin typeface="宋体" charset="0"/>
                <a:ea typeface="SymbolMT" charset="0"/>
              </a:rPr>
              <a:t>预期通过一年左右时间，形成</a:t>
            </a:r>
            <a:r>
              <a:rPr lang="zh-CN" altLang="en-US" kern="100" dirty="0" smtClean="0">
                <a:latin typeface="宋体" charset="0"/>
                <a:ea typeface="SymbolMT" charset="0"/>
              </a:rPr>
              <a:t>论文</a:t>
            </a:r>
            <a:r>
              <a:rPr lang="en-US" altLang="zh-CN" kern="100" dirty="0" smtClean="0">
                <a:latin typeface="宋体" charset="0"/>
                <a:ea typeface="SymbolMT" charset="0"/>
              </a:rPr>
              <a:t>6</a:t>
            </a:r>
            <a:r>
              <a:rPr lang="en-US" altLang="zh-CN" kern="100" dirty="0" smtClean="0">
                <a:latin typeface="宋体" charset="0"/>
                <a:ea typeface="SymbolMT" charset="0"/>
              </a:rPr>
              <a:t>-8</a:t>
            </a:r>
            <a:r>
              <a:rPr lang="zh-CN" altLang="en-US" kern="100" dirty="0" smtClean="0">
                <a:latin typeface="宋体" charset="0"/>
                <a:ea typeface="SymbolMT" charset="0"/>
              </a:rPr>
              <a:t>篇</a:t>
            </a:r>
            <a:r>
              <a:rPr lang="zh-CN" altLang="zh-CN" kern="100" dirty="0" smtClean="0">
                <a:latin typeface="宋体" charset="0"/>
                <a:ea typeface="SymbolMT" charset="0"/>
              </a:rPr>
              <a:t>（</a:t>
            </a:r>
            <a:r>
              <a:rPr lang="nl-NL" altLang="zh-CN" kern="100" dirty="0" smtClean="0">
                <a:latin typeface="宋体" charset="0"/>
                <a:ea typeface="SymbolMT" charset="0"/>
              </a:rPr>
              <a:t>WWW</a:t>
            </a:r>
            <a:r>
              <a:rPr lang="zh-CN" altLang="en-US" kern="100" dirty="0" smtClean="0">
                <a:latin typeface="宋体" charset="0"/>
                <a:ea typeface="SymbolMT" charset="0"/>
              </a:rPr>
              <a:t>、</a:t>
            </a:r>
            <a:r>
              <a:rPr lang="en-US" altLang="zh-CN" kern="100" dirty="0" smtClean="0">
                <a:latin typeface="宋体" charset="0"/>
                <a:ea typeface="SymbolMT" charset="0"/>
              </a:rPr>
              <a:t>CIKM</a:t>
            </a:r>
            <a:r>
              <a:rPr lang="zh-CN" altLang="en-US" kern="100" dirty="0" smtClean="0">
                <a:latin typeface="宋体" charset="0"/>
                <a:ea typeface="SymbolMT" charset="0"/>
              </a:rPr>
              <a:t>、</a:t>
            </a:r>
            <a:r>
              <a:rPr lang="en-US" altLang="zh-CN" kern="100" dirty="0" smtClean="0">
                <a:latin typeface="宋体" charset="0"/>
                <a:ea typeface="SymbolMT" charset="0"/>
              </a:rPr>
              <a:t>ICDM</a:t>
            </a:r>
            <a:r>
              <a:rPr lang="zh-CN" altLang="en-US" kern="100" dirty="0" smtClean="0">
                <a:latin typeface="宋体" charset="0"/>
                <a:ea typeface="SymbolMT" charset="0"/>
              </a:rPr>
              <a:t>、</a:t>
            </a:r>
            <a:r>
              <a:rPr lang="en-US" altLang="zh-CN" kern="100" dirty="0" smtClean="0">
                <a:latin typeface="宋体" charset="0"/>
                <a:ea typeface="SymbolMT" charset="0"/>
              </a:rPr>
              <a:t>WSDM</a:t>
            </a:r>
            <a:r>
              <a:rPr lang="zh-CN" altLang="en-US" kern="100" dirty="0" smtClean="0">
                <a:latin typeface="宋体" charset="0"/>
                <a:ea typeface="SymbolMT" charset="0"/>
              </a:rPr>
              <a:t>、</a:t>
            </a:r>
            <a:r>
              <a:rPr lang="en-US" altLang="zh-CN" kern="100" dirty="0" smtClean="0">
                <a:latin typeface="宋体" charset="0"/>
                <a:ea typeface="SymbolMT" charset="0"/>
              </a:rPr>
              <a:t>KDD</a:t>
            </a:r>
            <a:r>
              <a:rPr lang="zh-CN" altLang="en-US" kern="100" dirty="0" smtClean="0">
                <a:latin typeface="宋体" charset="0"/>
                <a:ea typeface="SymbolMT" charset="0"/>
              </a:rPr>
              <a:t>、</a:t>
            </a:r>
            <a:r>
              <a:rPr lang="en-US" altLang="zh-CN" kern="100" dirty="0" smtClean="0">
                <a:latin typeface="宋体" charset="0"/>
                <a:ea typeface="SymbolMT" charset="0"/>
              </a:rPr>
              <a:t>IJCAI</a:t>
            </a:r>
            <a:r>
              <a:rPr lang="zh-CN" altLang="en-US" kern="100" dirty="0" smtClean="0">
                <a:latin typeface="宋体" charset="0"/>
                <a:ea typeface="SymbolMT" charset="0"/>
              </a:rPr>
              <a:t>、</a:t>
            </a:r>
            <a:r>
              <a:rPr lang="en-US" altLang="zh-CN" kern="100" dirty="0" smtClean="0">
                <a:latin typeface="宋体" charset="0"/>
                <a:ea typeface="SymbolMT" charset="0"/>
              </a:rPr>
              <a:t>AAAI</a:t>
            </a:r>
            <a:r>
              <a:rPr lang="zh-CN" altLang="en-US" kern="100" dirty="0" smtClean="0">
                <a:latin typeface="宋体" charset="0"/>
                <a:ea typeface="SymbolMT" charset="0"/>
              </a:rPr>
              <a:t>、</a:t>
            </a:r>
            <a:r>
              <a:rPr lang="en-US" altLang="zh-CN" kern="100" dirty="0" smtClean="0">
                <a:latin typeface="宋体" charset="0"/>
                <a:ea typeface="SymbolMT" charset="0"/>
              </a:rPr>
              <a:t>ACL</a:t>
            </a:r>
            <a:r>
              <a:rPr lang="zh-CN" altLang="en-US" kern="100" dirty="0" smtClean="0">
                <a:latin typeface="宋体" charset="0"/>
                <a:ea typeface="SymbolMT" charset="0"/>
              </a:rPr>
              <a:t>、</a:t>
            </a:r>
            <a:r>
              <a:rPr lang="en-US" altLang="zh-CN" kern="100" dirty="0" smtClean="0">
                <a:latin typeface="宋体" charset="0"/>
                <a:ea typeface="SymbolMT" charset="0"/>
              </a:rPr>
              <a:t>EMNLP</a:t>
            </a:r>
            <a:r>
              <a:rPr lang="zh-CN" altLang="zh-CN" kern="100" dirty="0" smtClean="0">
                <a:latin typeface="宋体" charset="0"/>
                <a:ea typeface="SymbolMT" charset="0"/>
              </a:rPr>
              <a:t>等</a:t>
            </a:r>
            <a:r>
              <a:rPr lang="en-US" altLang="zh-CN" kern="100" dirty="0" smtClean="0">
                <a:latin typeface="宋体" charset="0"/>
                <a:ea typeface="SymbolMT" charset="0"/>
              </a:rPr>
              <a:t>),</a:t>
            </a:r>
            <a:r>
              <a:rPr lang="zh-CN" altLang="en-US" kern="100" dirty="0" smtClean="0">
                <a:latin typeface="宋体" charset="0"/>
                <a:ea typeface="SymbolMT" charset="0"/>
              </a:rPr>
              <a:t>在基于知识的电商搜索与推荐等领域形成一定国际国内影响力</a:t>
            </a:r>
            <a:r>
              <a:rPr lang="zh-CN" altLang="zh-CN" kern="100" dirty="0" smtClean="0">
                <a:latin typeface="宋体" charset="0"/>
                <a:ea typeface="SymbolMT" charset="0"/>
              </a:rPr>
              <a:t>。</a:t>
            </a:r>
            <a:endParaRPr lang="zh-CN" altLang="zh-CN" sz="2400" kern="100" dirty="0">
              <a:latin typeface="Times New Roman" charset="0"/>
              <a:ea typeface="SymbolMT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70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内容与计划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zh-CN" altLang="en-US" sz="2200" dirty="0"/>
          </a:p>
          <a:p>
            <a:r>
              <a:rPr lang="en-US" altLang="zh-CN" sz="2200" dirty="0" smtClean="0"/>
              <a:t>2018-4</a:t>
            </a:r>
            <a:r>
              <a:rPr lang="zh-CN" altLang="en-US" sz="2200" dirty="0" smtClean="0"/>
              <a:t>月</a:t>
            </a:r>
            <a:r>
              <a:rPr lang="zh-CN" altLang="en-US" sz="2200" dirty="0" smtClean="0"/>
              <a:t>至</a:t>
            </a:r>
            <a:r>
              <a:rPr lang="en-US" altLang="zh-CN" sz="2200" dirty="0" smtClean="0"/>
              <a:t>2018-5</a:t>
            </a:r>
            <a:r>
              <a:rPr lang="zh-CN" altLang="en-US" sz="2200" dirty="0" smtClean="0"/>
              <a:t>月</a:t>
            </a:r>
            <a:r>
              <a:rPr lang="zh-CN" altLang="en-US" sz="2200" dirty="0" smtClean="0"/>
              <a:t>，</a:t>
            </a:r>
            <a:r>
              <a:rPr lang="zh-CN" altLang="en-US" sz="2200" b="1" u="sng" dirty="0" smtClean="0"/>
              <a:t>团队</a:t>
            </a:r>
            <a:r>
              <a:rPr lang="zh-CN" altLang="en-US" sz="2200" b="1" u="sng" dirty="0" smtClean="0"/>
              <a:t>组建</a:t>
            </a:r>
            <a:r>
              <a:rPr lang="zh-CN" altLang="en-US" sz="2200" dirty="0" smtClean="0"/>
              <a:t>，初步完成</a:t>
            </a:r>
            <a:endParaRPr lang="zh-CN" altLang="en-US" sz="2200" dirty="0"/>
          </a:p>
          <a:p>
            <a:r>
              <a:rPr lang="en-US" altLang="zh-CN" sz="2200" dirty="0" smtClean="0"/>
              <a:t>2018-6</a:t>
            </a:r>
            <a:r>
              <a:rPr lang="zh-CN" altLang="en-US" sz="2200" dirty="0" smtClean="0"/>
              <a:t>至</a:t>
            </a:r>
            <a:r>
              <a:rPr lang="en-US" altLang="zh-CN" sz="2200" dirty="0" smtClean="0"/>
              <a:t>2018-</a:t>
            </a:r>
            <a:r>
              <a:rPr lang="en-US" altLang="zh-CN" sz="2200" dirty="0" smtClean="0"/>
              <a:t>12</a:t>
            </a:r>
            <a:r>
              <a:rPr lang="zh-CN" altLang="en-US" sz="2200" dirty="0" smtClean="0"/>
              <a:t>，</a:t>
            </a:r>
            <a:r>
              <a:rPr lang="zh-CN" altLang="en-US" sz="2200" b="1" u="sng" dirty="0" smtClean="0"/>
              <a:t>关键</a:t>
            </a:r>
            <a:r>
              <a:rPr lang="zh-CN" altLang="en-US" sz="2200" b="1" u="sng" dirty="0"/>
              <a:t>技术</a:t>
            </a:r>
            <a:r>
              <a:rPr lang="zh-CN" altLang="en-US" sz="2200" b="1" u="sng" dirty="0" smtClean="0"/>
              <a:t>突破</a:t>
            </a:r>
            <a:r>
              <a:rPr lang="zh-CN" altLang="en-US" sz="2200" dirty="0" smtClean="0"/>
              <a:t>，以访问学者</a:t>
            </a:r>
            <a:r>
              <a:rPr lang="zh-CN" altLang="en-US" sz="2200" dirty="0"/>
              <a:t>、</a:t>
            </a:r>
            <a:r>
              <a:rPr lang="zh-CN" altLang="en-US" sz="2200" dirty="0" smtClean="0"/>
              <a:t>学生为主的团队为主</a:t>
            </a:r>
          </a:p>
          <a:p>
            <a:r>
              <a:rPr lang="en-US" altLang="zh-CN" sz="2200" dirty="0" smtClean="0"/>
              <a:t>2018-6</a:t>
            </a:r>
            <a:r>
              <a:rPr lang="zh-CN" altLang="en-US" sz="2200" dirty="0" smtClean="0"/>
              <a:t>至</a:t>
            </a:r>
            <a:r>
              <a:rPr lang="en-US" altLang="zh-CN" sz="2200" dirty="0" smtClean="0"/>
              <a:t>2019-5</a:t>
            </a:r>
            <a:r>
              <a:rPr lang="zh-CN" altLang="en-US" sz="2200" dirty="0" smtClean="0"/>
              <a:t>，</a:t>
            </a:r>
            <a:r>
              <a:rPr lang="zh-CN" altLang="en-US" sz="2200" b="1" u="sng" dirty="0" smtClean="0"/>
              <a:t>原型</a:t>
            </a:r>
            <a:r>
              <a:rPr lang="zh-CN" altLang="en-US" sz="2200" b="1" u="sng" dirty="0"/>
              <a:t>平台</a:t>
            </a:r>
            <a:r>
              <a:rPr lang="zh-CN" altLang="en-US" sz="2200" b="1" u="sng" dirty="0" smtClean="0"/>
              <a:t>规划</a:t>
            </a:r>
            <a:r>
              <a:rPr lang="zh-CN" altLang="en-US" sz="2200" dirty="0" smtClean="0"/>
              <a:t>，协助规划、以阿里相关工程团队为主</a:t>
            </a:r>
            <a:endParaRPr lang="zh-CN" altLang="en-US" sz="2200" b="1" u="sng" dirty="0"/>
          </a:p>
          <a:p>
            <a:endParaRPr lang="zh-CN" altLang="en-US" sz="2200" b="1" u="sng" dirty="0" smtClean="0"/>
          </a:p>
          <a:p>
            <a:endParaRPr lang="zh-CN" altLang="en-US" sz="2200" dirty="0" smtClean="0"/>
          </a:p>
          <a:p>
            <a:endParaRPr lang="zh-CN" altLang="zh-CN" dirty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639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26497</TotalTime>
  <Words>3147</Words>
  <Application>Microsoft Macintosh PowerPoint</Application>
  <PresentationFormat>宽屏</PresentationFormat>
  <Paragraphs>465</Paragraphs>
  <Slides>33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8" baseType="lpstr">
      <vt:lpstr>Calibri</vt:lpstr>
      <vt:lpstr>Calibri Light</vt:lpstr>
      <vt:lpstr>Heiti SC Light</vt:lpstr>
      <vt:lpstr>HG Mincho Light J</vt:lpstr>
      <vt:lpstr>Kaiti SC Regular</vt:lpstr>
      <vt:lpstr>STHeiti Light</vt:lpstr>
      <vt:lpstr>SymbolMT</vt:lpstr>
      <vt:lpstr>Thorndale</vt:lpstr>
      <vt:lpstr>Times New Roman</vt:lpstr>
      <vt:lpstr>Wingdings</vt:lpstr>
      <vt:lpstr>等线</vt:lpstr>
      <vt:lpstr>宋体</vt:lpstr>
      <vt:lpstr>微软雅黑 Light</vt:lpstr>
      <vt:lpstr>Arial</vt:lpstr>
      <vt:lpstr>Office 主题</vt:lpstr>
      <vt:lpstr>阿里电商知识图谱及推荐关键技术研究与规划</vt:lpstr>
      <vt:lpstr>Outline</vt:lpstr>
      <vt:lpstr>新零售</vt:lpstr>
      <vt:lpstr>基于统计行为的电商技术体系面临挑战</vt:lpstr>
      <vt:lpstr>知识库技术给智能电商带来全新机遇</vt:lpstr>
      <vt:lpstr>项目背景</vt:lpstr>
      <vt:lpstr>Outline</vt:lpstr>
      <vt:lpstr>项目目标</vt:lpstr>
      <vt:lpstr>内容与计划</vt:lpstr>
      <vt:lpstr>团队规划</vt:lpstr>
      <vt:lpstr>Outline</vt:lpstr>
      <vt:lpstr>关键技术突破</vt:lpstr>
      <vt:lpstr>知识表示</vt:lpstr>
      <vt:lpstr>关键技术</vt:lpstr>
      <vt:lpstr>知识获取</vt:lpstr>
      <vt:lpstr>关键技术</vt:lpstr>
      <vt:lpstr>知识应用</vt:lpstr>
      <vt:lpstr>关键技术</vt:lpstr>
      <vt:lpstr>Outline</vt:lpstr>
      <vt:lpstr>智能电商中的知识引擎体系架构</vt:lpstr>
      <vt:lpstr>知识引擎平台目标</vt:lpstr>
      <vt:lpstr>图谱构建全流程覆盖</vt:lpstr>
      <vt:lpstr>PowerPoint 演示文稿</vt:lpstr>
      <vt:lpstr>电商知识的推理引擎</vt:lpstr>
      <vt:lpstr>PowerPoint 演示文稿</vt:lpstr>
      <vt:lpstr>问题1: 虚拟类目挖掘</vt:lpstr>
      <vt:lpstr>问题2:虚拟类目特征挖掘</vt:lpstr>
      <vt:lpstr>问题3: 面向场景的关联品类挖掘</vt:lpstr>
      <vt:lpstr>问题4: 基于场景的可解释推荐</vt:lpstr>
      <vt:lpstr>问题5:基于购物蓝的场景挖掘和补充</vt:lpstr>
      <vt:lpstr>问题6:用户-场景协同推荐</vt:lpstr>
      <vt:lpstr>具体计划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417</cp:revision>
  <dcterms:created xsi:type="dcterms:W3CDTF">2017-07-19T07:11:26Z</dcterms:created>
  <dcterms:modified xsi:type="dcterms:W3CDTF">2018-07-18T01:42:35Z</dcterms:modified>
</cp:coreProperties>
</file>